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78" r:id="rId5"/>
    <p:sldId id="264" r:id="rId6"/>
    <p:sldId id="268" r:id="rId7"/>
    <p:sldId id="267" r:id="rId8"/>
    <p:sldId id="269" r:id="rId9"/>
    <p:sldId id="270" r:id="rId10"/>
    <p:sldId id="277" r:id="rId11"/>
    <p:sldId id="279" r:id="rId12"/>
    <p:sldId id="274" r:id="rId13"/>
    <p:sldId id="282" r:id="rId14"/>
    <p:sldId id="283" r:id="rId15"/>
    <p:sldId id="280" r:id="rId16"/>
    <p:sldId id="260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79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50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FFE4-A28A-428D-A672-40ED0A0A3EFF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684E-4C57-4E15-BCD6-83793FF26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67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FFE4-A28A-428D-A672-40ED0A0A3EFF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684E-4C57-4E15-BCD6-83793FF26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28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FFE4-A28A-428D-A672-40ED0A0A3EFF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684E-4C57-4E15-BCD6-83793FF26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Eras Medium ITC" panose="020B06020305040208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FFE4-A28A-428D-A672-40ED0A0A3EFF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684E-4C57-4E15-BCD6-83793FF26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FFE4-A28A-428D-A672-40ED0A0A3EFF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684E-4C57-4E15-BCD6-83793FF26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0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FFE4-A28A-428D-A672-40ED0A0A3EFF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684E-4C57-4E15-BCD6-83793FF26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5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FFE4-A28A-428D-A672-40ED0A0A3EFF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684E-4C57-4E15-BCD6-83793FF26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6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FFE4-A28A-428D-A672-40ED0A0A3EFF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684E-4C57-4E15-BCD6-83793FF26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8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FFE4-A28A-428D-A672-40ED0A0A3EFF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684E-4C57-4E15-BCD6-83793FF26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4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FFE4-A28A-428D-A672-40ED0A0A3EFF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684E-4C57-4E15-BCD6-83793FF26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1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FFE4-A28A-428D-A672-40ED0A0A3EFF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684E-4C57-4E15-BCD6-83793FF26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01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2FFE4-A28A-428D-A672-40ED0A0A3EFF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5684E-4C57-4E15-BCD6-83793FF26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3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Eras Medium ITC" panose="020B06020305040208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161" y="-178411"/>
            <a:ext cx="9641840" cy="7036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" y="2270443"/>
            <a:ext cx="8453120" cy="23876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Eras Demi ITC" panose="020B0805030504020804" pitchFamily="34" charset="0"/>
              </a:rPr>
              <a:t>Tight Parameterized</a:t>
            </a:r>
            <a:br>
              <a:rPr lang="en-US" sz="4000" dirty="0" smtClean="0">
                <a:latin typeface="Eras Demi ITC" panose="020B0805030504020804" pitchFamily="34" charset="0"/>
              </a:rPr>
            </a:br>
            <a:r>
              <a:rPr lang="en-US" sz="4000" dirty="0" smtClean="0">
                <a:latin typeface="Eras Demi ITC" panose="020B0805030504020804" pitchFamily="34" charset="0"/>
              </a:rPr>
              <a:t> 	     Preprocessing Bounds</a:t>
            </a:r>
            <a:br>
              <a:rPr lang="en-US" sz="4000" dirty="0" smtClean="0">
                <a:latin typeface="Eras Demi ITC" panose="020B0805030504020804" pitchFamily="34" charset="0"/>
              </a:rPr>
            </a:br>
            <a:r>
              <a:rPr lang="en-US" sz="1500" dirty="0" smtClean="0">
                <a:latin typeface="Eras Demi ITC" panose="020B0805030504020804" pitchFamily="34" charset="0"/>
              </a:rPr>
              <a:t> </a:t>
            </a:r>
            <a:r>
              <a:rPr lang="en-US" sz="4000" dirty="0">
                <a:latin typeface="Eras Demi ITC" panose="020B0805030504020804" pitchFamily="34" charset="0"/>
              </a:rPr>
              <a:t/>
            </a:r>
            <a:br>
              <a:rPr lang="en-US" sz="4000" dirty="0">
                <a:latin typeface="Eras Demi ITC" panose="020B0805030504020804" pitchFamily="34" charset="0"/>
              </a:rPr>
            </a:br>
            <a:r>
              <a:rPr lang="en-US" sz="2400" dirty="0" err="1" smtClean="0">
                <a:latin typeface="Eras Demi ITC" panose="020B0805030504020804" pitchFamily="34" charset="0"/>
              </a:rPr>
              <a:t>Sparsification</a:t>
            </a:r>
            <a:r>
              <a:rPr lang="en-US" sz="2400" dirty="0" smtClean="0">
                <a:latin typeface="Eras Demi ITC" panose="020B0805030504020804" pitchFamily="34" charset="0"/>
              </a:rPr>
              <a:t> via Low-Degree Polynomials</a:t>
            </a:r>
            <a:endParaRPr lang="en-US" sz="2400" dirty="0">
              <a:latin typeface="Eras Demi ITC" panose="020B08050305040208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5520" y="5648960"/>
            <a:ext cx="3484880" cy="1087120"/>
          </a:xfrm>
        </p:spPr>
        <p:txBody>
          <a:bodyPr anchor="b">
            <a:normAutofit/>
          </a:bodyPr>
          <a:lstStyle/>
          <a:p>
            <a:endParaRPr lang="en-US" dirty="0" smtClean="0">
              <a:solidFill>
                <a:srgbClr val="0066CC"/>
              </a:solidFill>
              <a:latin typeface="Eras Demi ITC" panose="020B0805030504020804" pitchFamily="34" charset="0"/>
            </a:endParaRP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Astrid Pieterse</a:t>
            </a:r>
            <a:endParaRPr lang="en-US" dirty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1270000" y="5679440"/>
            <a:ext cx="3484880" cy="1087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bg1">
                  <a:lumMod val="50000"/>
                </a:schemeClr>
              </a:solidFill>
              <a:latin typeface="Eras Demi ITC" panose="020B0805030504020804" pitchFamily="34" charset="0"/>
            </a:endParaRPr>
          </a:p>
          <a:p>
            <a:pPr algn="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Eras Medium ITC" panose="020B0602030504020804" pitchFamily="34" charset="0"/>
              </a:rPr>
              <a:t>September 04, 2019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37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4359166" y="3436883"/>
            <a:ext cx="1292772" cy="1040524"/>
          </a:xfrm>
          <a:custGeom>
            <a:avLst/>
            <a:gdLst>
              <a:gd name="connsiteX0" fmla="*/ 402021 w 851338"/>
              <a:gd name="connsiteY0" fmla="*/ 0 h 677917"/>
              <a:gd name="connsiteX1" fmla="*/ 0 w 851338"/>
              <a:gd name="connsiteY1" fmla="*/ 677917 h 677917"/>
              <a:gd name="connsiteX2" fmla="*/ 851338 w 851338"/>
              <a:gd name="connsiteY2" fmla="*/ 614855 h 677917"/>
              <a:gd name="connsiteX3" fmla="*/ 402021 w 851338"/>
              <a:gd name="connsiteY3" fmla="*/ 0 h 677917"/>
              <a:gd name="connsiteX0" fmla="*/ 394138 w 851338"/>
              <a:gd name="connsiteY0" fmla="*/ 0 h 938048"/>
              <a:gd name="connsiteX1" fmla="*/ 0 w 851338"/>
              <a:gd name="connsiteY1" fmla="*/ 938048 h 938048"/>
              <a:gd name="connsiteX2" fmla="*/ 851338 w 851338"/>
              <a:gd name="connsiteY2" fmla="*/ 874986 h 938048"/>
              <a:gd name="connsiteX3" fmla="*/ 394138 w 851338"/>
              <a:gd name="connsiteY3" fmla="*/ 0 h 938048"/>
              <a:gd name="connsiteX0" fmla="*/ 740979 w 1198179"/>
              <a:gd name="connsiteY0" fmla="*/ 0 h 874986"/>
              <a:gd name="connsiteX1" fmla="*/ 0 w 1198179"/>
              <a:gd name="connsiteY1" fmla="*/ 843455 h 874986"/>
              <a:gd name="connsiteX2" fmla="*/ 1198179 w 1198179"/>
              <a:gd name="connsiteY2" fmla="*/ 874986 h 874986"/>
              <a:gd name="connsiteX3" fmla="*/ 740979 w 1198179"/>
              <a:gd name="connsiteY3" fmla="*/ 0 h 874986"/>
              <a:gd name="connsiteX0" fmla="*/ 740979 w 1292772"/>
              <a:gd name="connsiteY0" fmla="*/ 0 h 1040524"/>
              <a:gd name="connsiteX1" fmla="*/ 0 w 1292772"/>
              <a:gd name="connsiteY1" fmla="*/ 843455 h 1040524"/>
              <a:gd name="connsiteX2" fmla="*/ 1292772 w 1292772"/>
              <a:gd name="connsiteY2" fmla="*/ 1040524 h 1040524"/>
              <a:gd name="connsiteX3" fmla="*/ 740979 w 1292772"/>
              <a:gd name="connsiteY3" fmla="*/ 0 h 104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2772" h="1040524">
                <a:moveTo>
                  <a:pt x="740979" y="0"/>
                </a:moveTo>
                <a:lnTo>
                  <a:pt x="0" y="843455"/>
                </a:lnTo>
                <a:lnTo>
                  <a:pt x="1292772" y="1040524"/>
                </a:lnTo>
                <a:lnTo>
                  <a:pt x="740979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208283" y="4075386"/>
            <a:ext cx="2845676" cy="882869"/>
          </a:xfrm>
          <a:custGeom>
            <a:avLst/>
            <a:gdLst>
              <a:gd name="connsiteX0" fmla="*/ 0 w 2845676"/>
              <a:gd name="connsiteY0" fmla="*/ 0 h 882869"/>
              <a:gd name="connsiteX1" fmla="*/ 2703786 w 2845676"/>
              <a:gd name="connsiteY1" fmla="*/ 23648 h 882869"/>
              <a:gd name="connsiteX2" fmla="*/ 2845676 w 2845676"/>
              <a:gd name="connsiteY2" fmla="*/ 882869 h 882869"/>
              <a:gd name="connsiteX3" fmla="*/ 31531 w 2845676"/>
              <a:gd name="connsiteY3" fmla="*/ 867104 h 882869"/>
              <a:gd name="connsiteX4" fmla="*/ 0 w 2845676"/>
              <a:gd name="connsiteY4" fmla="*/ 0 h 88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5676" h="882869">
                <a:moveTo>
                  <a:pt x="0" y="0"/>
                </a:moveTo>
                <a:lnTo>
                  <a:pt x="2703786" y="23648"/>
                </a:lnTo>
                <a:lnTo>
                  <a:pt x="2845676" y="882869"/>
                </a:lnTo>
                <a:lnTo>
                  <a:pt x="31531" y="8671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rot="19722400">
            <a:off x="5255134" y="3131020"/>
            <a:ext cx="783500" cy="194421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917731" y="2965602"/>
            <a:ext cx="1127234" cy="11272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16200000">
            <a:off x="2783632" y="3501008"/>
            <a:ext cx="864096" cy="201622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Sparsification</a:t>
            </a:r>
            <a:r>
              <a:rPr lang="en-US" dirty="0" smtClean="0"/>
              <a:t> for coloring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Each vertex puts a </a:t>
            </a:r>
            <a:r>
              <a:rPr lang="en-US" dirty="0">
                <a:solidFill>
                  <a:srgbClr val="0066CC"/>
                </a:solidFill>
              </a:rPr>
              <a:t>constraint</a:t>
            </a:r>
            <a:r>
              <a:rPr lang="en-US" dirty="0"/>
              <a:t> on its neighborhood</a:t>
            </a:r>
          </a:p>
          <a:p>
            <a:r>
              <a:rPr lang="en-US" dirty="0"/>
              <a:t>Find redundant </a:t>
            </a:r>
            <a:r>
              <a:rPr lang="en-US" dirty="0" smtClean="0"/>
              <a:t>constraints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023992" y="4653136"/>
            <a:ext cx="122413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215680" y="4509120"/>
            <a:ext cx="720080" cy="108012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495600" y="3429000"/>
            <a:ext cx="720080" cy="108012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95600" y="4509120"/>
            <a:ext cx="720080" cy="108012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95600" y="4509120"/>
            <a:ext cx="14401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495600" y="3573016"/>
            <a:ext cx="2808312" cy="93610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215680" y="3573016"/>
            <a:ext cx="2088232" cy="20162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15680" y="3429000"/>
            <a:ext cx="2088232" cy="14401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03912" y="3573016"/>
            <a:ext cx="720080" cy="108012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15680" y="3429000"/>
            <a:ext cx="2808312" cy="122413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35760" y="4509120"/>
            <a:ext cx="2088232" cy="14401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215680" y="4653136"/>
            <a:ext cx="2808312" cy="93610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791744" y="4365104"/>
            <a:ext cx="288032" cy="288032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79976" y="4509120"/>
            <a:ext cx="288032" cy="288032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159896" y="3429000"/>
            <a:ext cx="288032" cy="288032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071664" y="3284984"/>
            <a:ext cx="288032" cy="288032"/>
          </a:xfrm>
          <a:prstGeom prst="ellipse">
            <a:avLst/>
          </a:prstGeom>
          <a:solidFill>
            <a:schemeClr val="accent2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351584" y="4365104"/>
            <a:ext cx="288032" cy="288032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71664" y="5445224"/>
            <a:ext cx="288032" cy="288032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104112" y="4509120"/>
            <a:ext cx="288032" cy="288032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231904" y="5229200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66CC"/>
                </a:solidFill>
              </a:rPr>
              <a:t>At least one endpoint </a:t>
            </a:r>
            <a:r>
              <a:rPr lang="en-US" sz="2400" dirty="0" smtClean="0"/>
              <a:t>of each edge is in the vertex cover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472264" y="1844824"/>
                <a:ext cx="3564396" cy="296251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66CC"/>
                    </a:solidFill>
                  </a:rPr>
                  <a:t>Chapter 6</a:t>
                </a:r>
              </a:p>
              <a:p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 a vertex cover of size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, we can efficiently reduce the number of edges and vertices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, without changing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 smtClean="0"/>
                  <a:t>-colorability</a:t>
                </a:r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264" y="1844824"/>
                <a:ext cx="3564396" cy="2962513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2351584" y="4365104"/>
            <a:ext cx="288032" cy="288032"/>
          </a:xfrm>
          <a:prstGeom prst="ellipse">
            <a:avLst/>
          </a:prstGeom>
          <a:noFill/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2" name="Oval 31"/>
          <p:cNvSpPr/>
          <p:nvPr/>
        </p:nvSpPr>
        <p:spPr>
          <a:xfrm>
            <a:off x="3791744" y="4365104"/>
            <a:ext cx="288032" cy="288032"/>
          </a:xfrm>
          <a:prstGeom prst="ellipse">
            <a:avLst/>
          </a:prstGeom>
          <a:noFill/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3071664" y="5445224"/>
            <a:ext cx="288032" cy="288032"/>
          </a:xfrm>
          <a:prstGeom prst="ellipse">
            <a:avLst/>
          </a:prstGeom>
          <a:noFill/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071664" y="3284984"/>
            <a:ext cx="288032" cy="288032"/>
          </a:xfrm>
          <a:prstGeom prst="ellipse">
            <a:avLst/>
          </a:prstGeom>
          <a:noFill/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5879976" y="4509120"/>
            <a:ext cx="288032" cy="288032"/>
          </a:xfrm>
          <a:prstGeom prst="ellipse">
            <a:avLst/>
          </a:prstGeom>
          <a:noFill/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159896" y="3429000"/>
            <a:ext cx="288032" cy="288032"/>
          </a:xfrm>
          <a:prstGeom prst="ellipse">
            <a:avLst/>
          </a:prstGeom>
          <a:noFill/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7104112" y="4509120"/>
            <a:ext cx="288032" cy="288032"/>
          </a:xfrm>
          <a:prstGeom prst="ellipse">
            <a:avLst/>
          </a:prstGeom>
          <a:noFill/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40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Sparsification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31436" y="1613455"/>
            <a:ext cx="5079032" cy="418838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66CC"/>
                </a:solidFill>
              </a:rPr>
              <a:t>Chapter 5+6</a:t>
            </a:r>
          </a:p>
          <a:p>
            <a:r>
              <a:rPr lang="en-US" sz="2400" dirty="0" err="1" smtClean="0"/>
              <a:t>Sparsification</a:t>
            </a:r>
            <a:r>
              <a:rPr lang="en-US" sz="2400" dirty="0" smtClean="0"/>
              <a:t> for graph coloring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When is </a:t>
            </a:r>
            <a:r>
              <a:rPr lang="en-US" sz="2400" dirty="0" err="1" smtClean="0"/>
              <a:t>sparsification</a:t>
            </a:r>
            <a:r>
              <a:rPr lang="en-US" sz="2400" dirty="0" smtClean="0"/>
              <a:t> (</a:t>
            </a:r>
            <a:r>
              <a:rPr lang="en-US" sz="2400" dirty="0" err="1" smtClean="0"/>
              <a:t>im</a:t>
            </a:r>
            <a:r>
              <a:rPr lang="en-US" sz="2400" dirty="0" smtClean="0"/>
              <a:t>)possible?</a:t>
            </a:r>
          </a:p>
          <a:p>
            <a:endParaRPr lang="en-US" sz="24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653412" y="3200259"/>
            <a:ext cx="1641918" cy="797503"/>
            <a:chOff x="2351584" y="3284984"/>
            <a:chExt cx="5040560" cy="2448272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6023992" y="4653136"/>
              <a:ext cx="122413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215680" y="3429000"/>
              <a:ext cx="720080" cy="10801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3215680" y="4509120"/>
              <a:ext cx="720080" cy="10801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495600" y="3429000"/>
              <a:ext cx="720080" cy="10801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495600" y="4509120"/>
              <a:ext cx="720080" cy="10801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495600" y="4509120"/>
              <a:ext cx="144016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2495600" y="3573016"/>
              <a:ext cx="2808312" cy="93610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3215680" y="3573016"/>
              <a:ext cx="2088232" cy="201622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15680" y="3429000"/>
              <a:ext cx="2088232" cy="14401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03912" y="3573016"/>
              <a:ext cx="720080" cy="10801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215680" y="3429000"/>
              <a:ext cx="2808312" cy="122413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935760" y="4509120"/>
              <a:ext cx="2088232" cy="14401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3215680" y="4653136"/>
              <a:ext cx="2808312" cy="93610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3791744" y="4365104"/>
              <a:ext cx="288032" cy="288032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879976" y="4509120"/>
              <a:ext cx="288032" cy="288032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5159896" y="3429000"/>
              <a:ext cx="288032" cy="288032"/>
            </a:xfrm>
            <a:prstGeom prst="ellipse">
              <a:avLst/>
            </a:prstGeom>
            <a:solidFill>
              <a:srgbClr val="0066CC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66CC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3071664" y="3284984"/>
              <a:ext cx="288032" cy="288032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351584" y="4365104"/>
              <a:ext cx="288032" cy="288032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071664" y="5445224"/>
              <a:ext cx="288032" cy="288032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3791744" y="4365104"/>
              <a:ext cx="288032" cy="288032"/>
            </a:xfrm>
            <a:prstGeom prst="ellipse">
              <a:avLst/>
            </a:prstGeom>
            <a:solidFill>
              <a:srgbClr val="0066CC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2351584" y="4365104"/>
              <a:ext cx="288032" cy="288032"/>
            </a:xfrm>
            <a:prstGeom prst="ellipse">
              <a:avLst/>
            </a:prstGeom>
            <a:solidFill>
              <a:schemeClr val="accent2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3071664" y="3284984"/>
              <a:ext cx="288032" cy="288032"/>
            </a:xfrm>
            <a:prstGeom prst="ellipse">
              <a:avLst/>
            </a:prstGeom>
            <a:solidFill>
              <a:schemeClr val="accent6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3071664" y="5445224"/>
              <a:ext cx="288032" cy="288032"/>
            </a:xfrm>
            <a:prstGeom prst="ellipse">
              <a:avLst/>
            </a:prstGeom>
            <a:solidFill>
              <a:schemeClr val="accent6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5879976" y="4509120"/>
              <a:ext cx="288032" cy="288032"/>
            </a:xfrm>
            <a:prstGeom prst="ellipse">
              <a:avLst/>
            </a:prstGeom>
            <a:solidFill>
              <a:schemeClr val="accent2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7104112" y="4509120"/>
              <a:ext cx="288032" cy="288032"/>
            </a:xfrm>
            <a:prstGeom prst="ellipse">
              <a:avLst/>
            </a:prstGeom>
            <a:solidFill>
              <a:srgbClr val="0066CC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66CC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735624" y="3231360"/>
            <a:ext cx="1243166" cy="797503"/>
            <a:chOff x="2351584" y="3284984"/>
            <a:chExt cx="3816424" cy="2448272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3215680" y="3429000"/>
              <a:ext cx="720080" cy="10801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3215680" y="4509120"/>
              <a:ext cx="720080" cy="10801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2495600" y="3429000"/>
              <a:ext cx="720080" cy="10801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495600" y="4509120"/>
              <a:ext cx="720080" cy="10801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495600" y="4509120"/>
              <a:ext cx="144016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3215680" y="3429000"/>
              <a:ext cx="2088232" cy="14401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5303912" y="3573016"/>
              <a:ext cx="720080" cy="10801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935760" y="4509120"/>
              <a:ext cx="2088232" cy="14401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215680" y="4653136"/>
              <a:ext cx="2808312" cy="93610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Oval 80"/>
            <p:cNvSpPr/>
            <p:nvPr/>
          </p:nvSpPr>
          <p:spPr>
            <a:xfrm>
              <a:off x="3791744" y="4365104"/>
              <a:ext cx="288032" cy="288032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5879976" y="4509120"/>
              <a:ext cx="288032" cy="288032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5159896" y="3429000"/>
              <a:ext cx="288032" cy="288032"/>
            </a:xfrm>
            <a:prstGeom prst="ellipse">
              <a:avLst/>
            </a:prstGeom>
            <a:solidFill>
              <a:srgbClr val="0066CC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66CC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3071664" y="3284984"/>
              <a:ext cx="288032" cy="288032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2351584" y="4365104"/>
              <a:ext cx="288032" cy="288032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3071664" y="5445224"/>
              <a:ext cx="288032" cy="288032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3791744" y="4365104"/>
              <a:ext cx="288032" cy="288032"/>
            </a:xfrm>
            <a:prstGeom prst="ellipse">
              <a:avLst/>
            </a:prstGeom>
            <a:solidFill>
              <a:srgbClr val="0066CC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2351584" y="4365104"/>
              <a:ext cx="288032" cy="288032"/>
            </a:xfrm>
            <a:prstGeom prst="ellipse">
              <a:avLst/>
            </a:prstGeom>
            <a:solidFill>
              <a:schemeClr val="accent2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3071664" y="3284984"/>
              <a:ext cx="288032" cy="288032"/>
            </a:xfrm>
            <a:prstGeom prst="ellipse">
              <a:avLst/>
            </a:prstGeom>
            <a:solidFill>
              <a:schemeClr val="accent6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3071664" y="5445224"/>
              <a:ext cx="288032" cy="288032"/>
            </a:xfrm>
            <a:prstGeom prst="ellipse">
              <a:avLst/>
            </a:prstGeom>
            <a:solidFill>
              <a:schemeClr val="accent6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879976" y="4509120"/>
              <a:ext cx="288032" cy="288032"/>
            </a:xfrm>
            <a:prstGeom prst="ellipse">
              <a:avLst/>
            </a:prstGeom>
            <a:solidFill>
              <a:schemeClr val="accent2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>
            <a:off x="2659224" y="3592287"/>
            <a:ext cx="681135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5934270" y="1616565"/>
            <a:ext cx="5833456" cy="418838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66CC"/>
                </a:solidFill>
              </a:rPr>
              <a:t>Chapter 3+4</a:t>
            </a:r>
          </a:p>
          <a:p>
            <a:r>
              <a:rPr lang="en-US" sz="2400" dirty="0" err="1" smtClean="0"/>
              <a:t>Sparsification</a:t>
            </a:r>
            <a:r>
              <a:rPr lang="en-US" sz="2400" dirty="0" smtClean="0"/>
              <a:t> for logic problems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err="1" smtClean="0"/>
              <a:t>Sparsification</a:t>
            </a:r>
            <a:r>
              <a:rPr lang="en-US" sz="2400" dirty="0" smtClean="0"/>
              <a:t> using polynomial equalities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96000" y="2996952"/>
                <a:ext cx="272454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1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1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,…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96952"/>
                <a:ext cx="2724540" cy="95410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Arrow Connector 93"/>
          <p:cNvCxnSpPr/>
          <p:nvPr/>
        </p:nvCxnSpPr>
        <p:spPr>
          <a:xfrm>
            <a:off x="8437983" y="3436777"/>
            <a:ext cx="681135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8688288" y="3212976"/>
                <a:ext cx="27245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288" y="3212976"/>
                <a:ext cx="2724540" cy="3077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83976" y="1371600"/>
            <a:ext cx="5598367" cy="500120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 satisfiability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Given</a:t>
                </a:r>
                <a:r>
                  <a:rPr lang="en-US" dirty="0" smtClean="0"/>
                  <a:t> A number of constraints, as follows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¬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,¬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Problem</a:t>
                </a:r>
                <a:r>
                  <a:rPr lang="en-US" dirty="0" smtClean="0"/>
                  <a:t> Assign </a:t>
                </a:r>
                <a:r>
                  <a:rPr lang="en-US" dirty="0" smtClean="0">
                    <a:solidFill>
                      <a:srgbClr val="0066CC"/>
                    </a:solidFill>
                  </a:rPr>
                  <a:t>true</a:t>
                </a:r>
                <a:r>
                  <a:rPr lang="en-US" dirty="0" smtClean="0"/>
                  <a:t> and </a:t>
                </a:r>
                <a:r>
                  <a:rPr lang="en-US" dirty="0" smtClean="0">
                    <a:solidFill>
                      <a:srgbClr val="0066CC"/>
                    </a:solidFill>
                  </a:rPr>
                  <a:t>false</a:t>
                </a:r>
                <a:r>
                  <a:rPr lang="en-US" dirty="0" smtClean="0"/>
                  <a:t> to the variables such that each group has exactly one </a:t>
                </a:r>
                <a:r>
                  <a:rPr lang="en-US" dirty="0" smtClean="0">
                    <a:solidFill>
                      <a:srgbClr val="0066CC"/>
                    </a:solidFill>
                  </a:rPr>
                  <a:t>true</a:t>
                </a:r>
                <a:r>
                  <a:rPr lang="en-US" dirty="0" smtClean="0"/>
                  <a:t> variable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𝑓𝑎𝑙𝑠𝑒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𝑓𝑎𝑙𝑠𝑒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𝑓𝑎𝑙𝑠𝑒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 smtClean="0"/>
                  <a:t>Sparsification</a:t>
                </a:r>
                <a:endParaRPr lang="en-US" dirty="0"/>
              </a:p>
              <a:p>
                <a:r>
                  <a:rPr lang="en-US" dirty="0" smtClean="0"/>
                  <a:t>Reduce the number of constraints (length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894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 </a:t>
            </a:r>
            <a:r>
              <a:rPr lang="en-US" dirty="0"/>
              <a:t>s</a:t>
            </a:r>
            <a:r>
              <a:rPr lang="en-US" dirty="0" smtClean="0"/>
              <a:t>atisfiability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Translate to linear equalities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In general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¬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,¬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 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75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 satisfiability: </a:t>
            </a:r>
            <a:r>
              <a:rPr lang="en-US" dirty="0" err="1" smtClean="0"/>
              <a:t>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Use linear equalities</a:t>
                </a:r>
              </a:p>
              <a:p>
                <a:r>
                  <a:rPr lang="en-US" dirty="0" smtClean="0"/>
                  <a:t>Reduce number of constraints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𝑣𝑎𝑟𝑖𝑎𝑏𝑙𝑒𝑠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+ 1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In general</a:t>
                </a:r>
              </a:p>
              <a:p>
                <a:r>
                  <a:rPr lang="en-US" dirty="0" smtClean="0"/>
                  <a:t>More complicated equalities</a:t>
                </a:r>
              </a:p>
              <a:p>
                <a:r>
                  <a:rPr lang="en-US" dirty="0" err="1" smtClean="0"/>
                  <a:t>Sparsification</a:t>
                </a:r>
                <a:r>
                  <a:rPr lang="en-US" dirty="0" smtClean="0"/>
                  <a:t> depends on degree of polynomial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3081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4655840" y="3861048"/>
            <a:ext cx="309634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968208" y="2996952"/>
                <a:ext cx="3688254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5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500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, ¬</m:t>
                          </m:r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5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5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500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,¬</m:t>
                          </m:r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208" y="2996952"/>
                <a:ext cx="3688254" cy="8617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511824" y="3789040"/>
            <a:ext cx="360040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768408" y="3429000"/>
            <a:ext cx="360040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68008" y="5013176"/>
                <a:ext cx="4869346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𝑦𝑧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𝑥𝑧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+1=0</m:t>
                      </m:r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008" y="5013176"/>
                <a:ext cx="4869346" cy="477054"/>
              </a:xfrm>
              <a:prstGeom prst="rect">
                <a:avLst/>
              </a:prstGeom>
              <a:blipFill rotWithShape="0">
                <a:blip r:embed="rId4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995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13464"/>
            <a:ext cx="3888432" cy="17708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/>
              <p:cNvSpPr txBox="1"/>
              <p:nvPr/>
            </p:nvSpPr>
            <p:spPr>
              <a:xfrm>
                <a:off x="331436" y="3651804"/>
                <a:ext cx="5079032" cy="302295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66CC"/>
                    </a:solidFill>
                  </a:rPr>
                  <a:t>Chapter 6</a:t>
                </a:r>
              </a:p>
              <a:p>
                <a:r>
                  <a:rPr lang="en-US" sz="2400" dirty="0" smtClean="0"/>
                  <a:t>Preprocessing for graph coloring in graphs with small vertex cover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Kernel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 smtClean="0"/>
              </a:p>
            </p:txBody>
          </p:sp>
        </mc:Choice>
        <mc:Fallback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36" y="3651804"/>
                <a:ext cx="5079032" cy="3022955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31436" y="1613455"/>
            <a:ext cx="5079032" cy="17366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66CC"/>
                </a:solidFill>
              </a:rPr>
              <a:t>Chapter 5</a:t>
            </a:r>
          </a:p>
          <a:p>
            <a:r>
              <a:rPr lang="en-US" sz="2400" dirty="0" err="1" smtClean="0"/>
              <a:t>Sparsification</a:t>
            </a:r>
            <a:r>
              <a:rPr lang="en-US" sz="2400" dirty="0" smtClean="0"/>
              <a:t> (probably) not possible for 3-coloring and some variants of  H-coloring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551384" y="5445224"/>
            <a:ext cx="1641918" cy="797503"/>
            <a:chOff x="2351584" y="3284984"/>
            <a:chExt cx="5040560" cy="2448272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6023992" y="4653136"/>
              <a:ext cx="122413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215680" y="3429000"/>
              <a:ext cx="720080" cy="10801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3215680" y="4509120"/>
              <a:ext cx="720080" cy="10801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495600" y="3429000"/>
              <a:ext cx="720080" cy="10801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495600" y="4509120"/>
              <a:ext cx="720080" cy="10801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495600" y="4509120"/>
              <a:ext cx="144016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2495600" y="3573016"/>
              <a:ext cx="2808312" cy="93610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3215680" y="3573016"/>
              <a:ext cx="2088232" cy="201622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15680" y="3429000"/>
              <a:ext cx="2088232" cy="14401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03912" y="3573016"/>
              <a:ext cx="720080" cy="10801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215680" y="3429000"/>
              <a:ext cx="2808312" cy="122413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935760" y="4509120"/>
              <a:ext cx="2088232" cy="14401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3215680" y="4653136"/>
              <a:ext cx="2808312" cy="93610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3791744" y="4365104"/>
              <a:ext cx="288032" cy="288032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879976" y="4509120"/>
              <a:ext cx="288032" cy="288032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5159896" y="3429000"/>
              <a:ext cx="288032" cy="288032"/>
            </a:xfrm>
            <a:prstGeom prst="ellipse">
              <a:avLst/>
            </a:prstGeom>
            <a:solidFill>
              <a:srgbClr val="0066CC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66CC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3071664" y="3284984"/>
              <a:ext cx="288032" cy="288032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351584" y="4365104"/>
              <a:ext cx="288032" cy="288032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071664" y="5445224"/>
              <a:ext cx="288032" cy="288032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3791744" y="4365104"/>
              <a:ext cx="288032" cy="288032"/>
            </a:xfrm>
            <a:prstGeom prst="ellipse">
              <a:avLst/>
            </a:prstGeom>
            <a:solidFill>
              <a:srgbClr val="0066CC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2351584" y="4365104"/>
              <a:ext cx="288032" cy="288032"/>
            </a:xfrm>
            <a:prstGeom prst="ellipse">
              <a:avLst/>
            </a:prstGeom>
            <a:solidFill>
              <a:schemeClr val="accent2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3071664" y="3284984"/>
              <a:ext cx="288032" cy="288032"/>
            </a:xfrm>
            <a:prstGeom prst="ellipse">
              <a:avLst/>
            </a:prstGeom>
            <a:solidFill>
              <a:schemeClr val="accent6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3071664" y="5445224"/>
              <a:ext cx="288032" cy="288032"/>
            </a:xfrm>
            <a:prstGeom prst="ellipse">
              <a:avLst/>
            </a:prstGeom>
            <a:solidFill>
              <a:schemeClr val="accent6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5879976" y="4509120"/>
              <a:ext cx="288032" cy="288032"/>
            </a:xfrm>
            <a:prstGeom prst="ellipse">
              <a:avLst/>
            </a:prstGeom>
            <a:solidFill>
              <a:schemeClr val="accent2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7104112" y="4509120"/>
              <a:ext cx="288032" cy="288032"/>
            </a:xfrm>
            <a:prstGeom prst="ellipse">
              <a:avLst/>
            </a:prstGeom>
            <a:solidFill>
              <a:srgbClr val="0066CC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66CC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633596" y="5476325"/>
            <a:ext cx="1243166" cy="797503"/>
            <a:chOff x="2351584" y="3284984"/>
            <a:chExt cx="3816424" cy="2448272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3215680" y="3429000"/>
              <a:ext cx="720080" cy="10801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3215680" y="4509120"/>
              <a:ext cx="720080" cy="10801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2495600" y="3429000"/>
              <a:ext cx="720080" cy="10801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495600" y="4509120"/>
              <a:ext cx="720080" cy="10801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495600" y="4509120"/>
              <a:ext cx="144016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3215680" y="3429000"/>
              <a:ext cx="2088232" cy="14401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5303912" y="3573016"/>
              <a:ext cx="720080" cy="10801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935760" y="4509120"/>
              <a:ext cx="2088232" cy="14401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215680" y="4653136"/>
              <a:ext cx="2808312" cy="93610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Oval 80"/>
            <p:cNvSpPr/>
            <p:nvPr/>
          </p:nvSpPr>
          <p:spPr>
            <a:xfrm>
              <a:off x="3791744" y="4365104"/>
              <a:ext cx="288032" cy="288032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5879976" y="4509120"/>
              <a:ext cx="288032" cy="288032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5159896" y="3429000"/>
              <a:ext cx="288032" cy="288032"/>
            </a:xfrm>
            <a:prstGeom prst="ellipse">
              <a:avLst/>
            </a:prstGeom>
            <a:solidFill>
              <a:srgbClr val="0066CC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66CC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3071664" y="3284984"/>
              <a:ext cx="288032" cy="288032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2351584" y="4365104"/>
              <a:ext cx="288032" cy="288032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3071664" y="5445224"/>
              <a:ext cx="288032" cy="288032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3791744" y="4365104"/>
              <a:ext cx="288032" cy="288032"/>
            </a:xfrm>
            <a:prstGeom prst="ellipse">
              <a:avLst/>
            </a:prstGeom>
            <a:solidFill>
              <a:srgbClr val="0066CC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2351584" y="4365104"/>
              <a:ext cx="288032" cy="288032"/>
            </a:xfrm>
            <a:prstGeom prst="ellipse">
              <a:avLst/>
            </a:prstGeom>
            <a:solidFill>
              <a:schemeClr val="accent2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3071664" y="3284984"/>
              <a:ext cx="288032" cy="288032"/>
            </a:xfrm>
            <a:prstGeom prst="ellipse">
              <a:avLst/>
            </a:prstGeom>
            <a:solidFill>
              <a:schemeClr val="accent6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3071664" y="5445224"/>
              <a:ext cx="288032" cy="288032"/>
            </a:xfrm>
            <a:prstGeom prst="ellipse">
              <a:avLst/>
            </a:prstGeom>
            <a:solidFill>
              <a:schemeClr val="accent6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879976" y="4509120"/>
              <a:ext cx="288032" cy="288032"/>
            </a:xfrm>
            <a:prstGeom prst="ellipse">
              <a:avLst/>
            </a:prstGeom>
            <a:solidFill>
              <a:schemeClr val="accent2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>
            <a:off x="2557196" y="5837252"/>
            <a:ext cx="681135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5591944" y="1616565"/>
                <a:ext cx="6175782" cy="5058194"/>
              </a:xfrm>
              <a:prstGeom prst="roundRect">
                <a:avLst>
                  <a:gd name="adj" fmla="val 93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66CC"/>
                    </a:solidFill>
                  </a:rPr>
                  <a:t>Chapters 3+4</a:t>
                </a:r>
              </a:p>
              <a:p>
                <a:r>
                  <a:rPr lang="en-US" sz="2400" dirty="0" err="1" smtClean="0"/>
                  <a:t>Sparsification</a:t>
                </a:r>
                <a:r>
                  <a:rPr lang="en-US" sz="2400" dirty="0" smtClean="0"/>
                  <a:t> for logic problems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Preprocessing using polynomials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Reduce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constraints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Tight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Study of cases with linear </a:t>
                </a:r>
                <a:r>
                  <a:rPr lang="en-US" sz="2400" dirty="0" err="1" smtClean="0"/>
                  <a:t>sparsification</a:t>
                </a:r>
                <a:endParaRPr lang="en-US" sz="2400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Symmetric case, arity-3 case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Dichotomy for worst-case </a:t>
                </a:r>
                <a:r>
                  <a:rPr lang="en-US" sz="2400" dirty="0" err="1" smtClean="0"/>
                  <a:t>sparsification</a:t>
                </a:r>
                <a:endParaRPr lang="en-US" sz="2400" dirty="0" smtClean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944" y="1616565"/>
                <a:ext cx="6175782" cy="5058194"/>
              </a:xfrm>
              <a:prstGeom prst="roundRect">
                <a:avLst>
                  <a:gd name="adj" fmla="val 9344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19936" y="5301208"/>
                <a:ext cx="272454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1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1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,…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936" y="5301208"/>
                <a:ext cx="2724540" cy="9541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Arrow Connector 93"/>
          <p:cNvCxnSpPr/>
          <p:nvPr/>
        </p:nvCxnSpPr>
        <p:spPr>
          <a:xfrm>
            <a:off x="8378213" y="5733528"/>
            <a:ext cx="681135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8798091" y="5556245"/>
                <a:ext cx="27245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8091" y="5556245"/>
                <a:ext cx="2724540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996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6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9" t="11067"/>
          <a:stretch/>
        </p:blipFill>
        <p:spPr>
          <a:xfrm>
            <a:off x="3014768" y="758952"/>
            <a:ext cx="9201912" cy="6099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Eras Demi ITC" panose="020B0805030504020804" pitchFamily="34" charset="0"/>
              </a:rPr>
              <a:t>Reception in Hubble</a:t>
            </a:r>
            <a:endParaRPr lang="en-US" dirty="0">
              <a:latin typeface="Eras Demi ITC" panose="020B08050305040208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Eras Medium ITC" panose="020B0602030504020804" pitchFamily="34" charset="0"/>
              </a:rPr>
              <a:t>Pick up 2 </a:t>
            </a:r>
            <a:r>
              <a:rPr lang="en-US" dirty="0" smtClean="0">
                <a:solidFill>
                  <a:srgbClr val="7030A0"/>
                </a:solidFill>
                <a:latin typeface="Eras Demi ITC" panose="020B0805030504020804" pitchFamily="34" charset="0"/>
              </a:rPr>
              <a:t>coupons for drinks </a:t>
            </a:r>
            <a:r>
              <a:rPr lang="en-US" dirty="0" smtClean="0">
                <a:latin typeface="Eras Medium ITC" panose="020B0602030504020804" pitchFamily="34" charset="0"/>
              </a:rPr>
              <a:t>when leaving this room!</a:t>
            </a:r>
            <a:endParaRPr lang="en-US" dirty="0"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58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ras Medium ITC" panose="020B0602030504020804" pitchFamily="34" charset="0"/>
              </a:rPr>
              <a:t>Preprocessing</a:t>
            </a:r>
            <a:endParaRPr lang="en-US" dirty="0">
              <a:latin typeface="Eras Medium ITC" panose="020B06020305040208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want to solve problems by computer</a:t>
            </a:r>
          </a:p>
          <a:p>
            <a:pPr lvl="1"/>
            <a:r>
              <a:rPr lang="en-US" sz="2800" dirty="0" smtClean="0"/>
              <a:t>By an </a:t>
            </a:r>
            <a:r>
              <a:rPr lang="en-US" sz="2800" dirty="0" smtClean="0">
                <a:solidFill>
                  <a:srgbClr val="0066CC"/>
                </a:solidFill>
              </a:rPr>
              <a:t>algorithm</a:t>
            </a:r>
          </a:p>
          <a:p>
            <a:r>
              <a:rPr lang="en-US" dirty="0" smtClean="0"/>
              <a:t>Some problems are hard</a:t>
            </a:r>
          </a:p>
          <a:p>
            <a:r>
              <a:rPr lang="en-US" dirty="0" smtClean="0"/>
              <a:t>What to try?</a:t>
            </a:r>
          </a:p>
          <a:p>
            <a:pPr lvl="1"/>
            <a:r>
              <a:rPr lang="en-US" sz="2800" dirty="0" smtClean="0">
                <a:solidFill>
                  <a:srgbClr val="0066CC"/>
                </a:solidFill>
              </a:rPr>
              <a:t>Preprocessing</a:t>
            </a:r>
          </a:p>
          <a:p>
            <a:pPr lvl="1"/>
            <a:r>
              <a:rPr lang="en-US" sz="2800" dirty="0" smtClean="0"/>
              <a:t>Simplify the problem</a:t>
            </a:r>
          </a:p>
          <a:p>
            <a:pPr lvl="1"/>
            <a:r>
              <a:rPr lang="en-US" sz="2800" dirty="0" smtClean="0"/>
              <a:t>Deal with the easy parts</a:t>
            </a:r>
          </a:p>
          <a:p>
            <a:pPr lvl="1"/>
            <a:r>
              <a:rPr lang="en-US" sz="2800" dirty="0" smtClean="0"/>
              <a:t>Save the hard part for later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627" y="3516172"/>
            <a:ext cx="1587499" cy="11906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8801" y="591996"/>
            <a:ext cx="1857375" cy="105560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2">
                    <a:lumMod val="75000"/>
                  </a:schemeClr>
                </a:solidFill>
              </a:rPr>
              <a:t>110110100000001111011000000111000111111101110111011100100101001001110100111001010000010101111010101111011010100100001101011000111110001010001001010110010011110101101000010000111110101011000111100110010110100010</a:t>
            </a:r>
            <a:endParaRPr lang="en-US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5977" y="792021"/>
            <a:ext cx="135485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CC"/>
                </a:solidFill>
              </a:rPr>
              <a:t>INPUT</a:t>
            </a:r>
            <a:endParaRPr lang="en-US" sz="3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66CC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8447952" y="1801671"/>
            <a:ext cx="221486" cy="1624434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8457476" y="4840146"/>
            <a:ext cx="211961" cy="1178689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845827" y="5964578"/>
            <a:ext cx="159280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CC"/>
                </a:solidFill>
              </a:rPr>
              <a:t>Answer</a:t>
            </a:r>
            <a:endParaRPr lang="en-US" sz="3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66CC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 rot="18320955">
            <a:off x="9937934" y="1040258"/>
            <a:ext cx="204995" cy="1051862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903" y="1457326"/>
            <a:ext cx="1587499" cy="11906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86301" y="3525696"/>
            <a:ext cx="1104901" cy="64698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2">
                    <a:lumMod val="75000"/>
                  </a:schemeClr>
                </a:solidFill>
              </a:rPr>
              <a:t>1101101000000011110110000001110001111111011101110111001001010010</a:t>
            </a:r>
            <a:endParaRPr lang="en-US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24402" y="3620946"/>
            <a:ext cx="101983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6CC"/>
                </a:solidFill>
              </a:rPr>
              <a:t>INPUT</a:t>
            </a:r>
            <a:endParaRPr lang="en-US" sz="2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66CC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11010176" y="2792271"/>
            <a:ext cx="214872" cy="657225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5400000">
            <a:off x="9681438" y="3263757"/>
            <a:ext cx="209550" cy="1171577"/>
          </a:xfrm>
          <a:prstGeom prst="downArrow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013" y="5072603"/>
            <a:ext cx="403185" cy="60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0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5" grpId="0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1628800"/>
            <a:ext cx="4501480" cy="450148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1628800"/>
            <a:ext cx="4496190" cy="4496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1628800"/>
            <a:ext cx="4496190" cy="4496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Preprocessing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1628800"/>
            <a:ext cx="4496190" cy="4496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1628800"/>
            <a:ext cx="4496190" cy="44961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1628800"/>
            <a:ext cx="4496190" cy="44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4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Sparsification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In graphs</a:t>
                </a:r>
              </a:p>
              <a:p>
                <a:r>
                  <a:rPr lang="en-US" dirty="0" smtClean="0"/>
                  <a:t>Reduce the number of edges</a:t>
                </a:r>
              </a:p>
              <a:p>
                <a:r>
                  <a:rPr lang="en-US" dirty="0"/>
                  <a:t>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vertices, at most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edges</a:t>
                </a:r>
              </a:p>
              <a:p>
                <a:pPr lvl="1"/>
                <a:r>
                  <a:rPr lang="en-US" dirty="0" smtClean="0"/>
                  <a:t>Sparse graph has fewer</a:t>
                </a:r>
              </a:p>
              <a:p>
                <a:r>
                  <a:rPr lang="en-US" dirty="0" smtClean="0"/>
                  <a:t>Preserve the solution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In logic</a:t>
                </a:r>
              </a:p>
              <a:p>
                <a:r>
                  <a:rPr lang="en-US" dirty="0" smtClean="0"/>
                  <a:t>Reduce the number of constraints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7608168" y="2132856"/>
            <a:ext cx="158417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9192344" y="1340768"/>
            <a:ext cx="1008112" cy="7920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192344" y="2132856"/>
            <a:ext cx="1368152" cy="7920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200456" y="1340768"/>
            <a:ext cx="360040" cy="158417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08168" y="2132856"/>
            <a:ext cx="2952328" cy="7920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384032" y="2132856"/>
            <a:ext cx="122413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560496" y="2924944"/>
            <a:ext cx="0" cy="93610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384032" y="2132856"/>
            <a:ext cx="4176464" cy="172819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92344" y="2132856"/>
            <a:ext cx="1368152" cy="172819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608168" y="1340768"/>
            <a:ext cx="2592288" cy="7920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384032" y="1340768"/>
            <a:ext cx="3816424" cy="7920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608168" y="2132856"/>
            <a:ext cx="2952328" cy="172819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240016" y="1988840"/>
            <a:ext cx="288032" cy="288032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464152" y="1988840"/>
            <a:ext cx="288032" cy="288032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120336" y="1988840"/>
            <a:ext cx="288032" cy="288032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0056440" y="1196752"/>
            <a:ext cx="288032" cy="288032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416480" y="3717032"/>
            <a:ext cx="288032" cy="288032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416480" y="2780928"/>
            <a:ext cx="288032" cy="288032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511824" y="5085184"/>
                <a:ext cx="6096000" cy="12003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i="1" dirty="0">
                  <a:solidFill>
                    <a:srgbClr val="0066CC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i="1" dirty="0">
                  <a:solidFill>
                    <a:srgbClr val="0066CC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i="1" dirty="0">
                  <a:solidFill>
                    <a:srgbClr val="0066CC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,…</m:t>
                      </m:r>
                    </m:oMath>
                  </m:oMathPara>
                </a14:m>
                <a:endParaRPr lang="en-US" dirty="0">
                  <a:solidFill>
                    <a:srgbClr val="0066CC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824" y="5085184"/>
                <a:ext cx="6096000" cy="1200329"/>
              </a:xfrm>
              <a:prstGeom prst="rect">
                <a:avLst/>
              </a:prstGeom>
              <a:blipFill rotWithShape="0">
                <a:blip r:embed="rId3"/>
                <a:stretch>
                  <a:fillRect b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511824" y="5445224"/>
                <a:ext cx="6096000" cy="3693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66CC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824" y="5445224"/>
                <a:ext cx="6096000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833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Sparsification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31436" y="1613455"/>
            <a:ext cx="5079032" cy="418838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66CC"/>
                </a:solidFill>
              </a:rPr>
              <a:t>Chapter 5+6</a:t>
            </a:r>
          </a:p>
          <a:p>
            <a:r>
              <a:rPr lang="en-US" sz="2400" dirty="0" err="1" smtClean="0"/>
              <a:t>Sparsification</a:t>
            </a:r>
            <a:r>
              <a:rPr lang="en-US" sz="2400" dirty="0" smtClean="0"/>
              <a:t> for graph coloring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When is </a:t>
            </a:r>
            <a:r>
              <a:rPr lang="en-US" sz="2400" dirty="0" err="1" smtClean="0"/>
              <a:t>sparsification</a:t>
            </a:r>
            <a:r>
              <a:rPr lang="en-US" sz="2400" dirty="0" smtClean="0"/>
              <a:t> (</a:t>
            </a:r>
            <a:r>
              <a:rPr lang="en-US" sz="2400" dirty="0" err="1" smtClean="0"/>
              <a:t>im</a:t>
            </a:r>
            <a:r>
              <a:rPr lang="en-US" sz="2400" dirty="0" smtClean="0"/>
              <a:t>)possible?</a:t>
            </a:r>
          </a:p>
          <a:p>
            <a:endParaRPr lang="en-US" sz="24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653412" y="3200259"/>
            <a:ext cx="1641918" cy="797503"/>
            <a:chOff x="2351584" y="3284984"/>
            <a:chExt cx="5040560" cy="2448272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6023992" y="4653136"/>
              <a:ext cx="122413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215680" y="3429000"/>
              <a:ext cx="720080" cy="10801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3215680" y="4509120"/>
              <a:ext cx="720080" cy="10801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495600" y="3429000"/>
              <a:ext cx="720080" cy="10801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495600" y="4509120"/>
              <a:ext cx="720080" cy="10801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495600" y="4509120"/>
              <a:ext cx="144016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2495600" y="3573016"/>
              <a:ext cx="2808312" cy="93610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3215680" y="3573016"/>
              <a:ext cx="2088232" cy="201622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15680" y="3429000"/>
              <a:ext cx="2088232" cy="14401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03912" y="3573016"/>
              <a:ext cx="720080" cy="10801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215680" y="3429000"/>
              <a:ext cx="2808312" cy="122413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935760" y="4509120"/>
              <a:ext cx="2088232" cy="14401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3215680" y="4653136"/>
              <a:ext cx="2808312" cy="93610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3791744" y="4365104"/>
              <a:ext cx="288032" cy="288032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879976" y="4509120"/>
              <a:ext cx="288032" cy="288032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5159896" y="3429000"/>
              <a:ext cx="288032" cy="288032"/>
            </a:xfrm>
            <a:prstGeom prst="ellipse">
              <a:avLst/>
            </a:prstGeom>
            <a:solidFill>
              <a:srgbClr val="0066CC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66CC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3071664" y="3284984"/>
              <a:ext cx="288032" cy="288032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351584" y="4365104"/>
              <a:ext cx="288032" cy="288032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071664" y="5445224"/>
              <a:ext cx="288032" cy="288032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3791744" y="4365104"/>
              <a:ext cx="288032" cy="288032"/>
            </a:xfrm>
            <a:prstGeom prst="ellipse">
              <a:avLst/>
            </a:prstGeom>
            <a:solidFill>
              <a:srgbClr val="0066CC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2351584" y="4365104"/>
              <a:ext cx="288032" cy="288032"/>
            </a:xfrm>
            <a:prstGeom prst="ellipse">
              <a:avLst/>
            </a:prstGeom>
            <a:solidFill>
              <a:schemeClr val="accent2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3071664" y="3284984"/>
              <a:ext cx="288032" cy="288032"/>
            </a:xfrm>
            <a:prstGeom prst="ellipse">
              <a:avLst/>
            </a:prstGeom>
            <a:solidFill>
              <a:schemeClr val="accent6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3071664" y="5445224"/>
              <a:ext cx="288032" cy="288032"/>
            </a:xfrm>
            <a:prstGeom prst="ellipse">
              <a:avLst/>
            </a:prstGeom>
            <a:solidFill>
              <a:schemeClr val="accent6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5879976" y="4509120"/>
              <a:ext cx="288032" cy="288032"/>
            </a:xfrm>
            <a:prstGeom prst="ellipse">
              <a:avLst/>
            </a:prstGeom>
            <a:solidFill>
              <a:schemeClr val="accent2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7104112" y="4509120"/>
              <a:ext cx="288032" cy="288032"/>
            </a:xfrm>
            <a:prstGeom prst="ellipse">
              <a:avLst/>
            </a:prstGeom>
            <a:solidFill>
              <a:srgbClr val="0066CC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66CC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735624" y="3231360"/>
            <a:ext cx="1243166" cy="797503"/>
            <a:chOff x="2351584" y="3284984"/>
            <a:chExt cx="3816424" cy="2448272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3215680" y="3429000"/>
              <a:ext cx="720080" cy="10801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3215680" y="4509120"/>
              <a:ext cx="720080" cy="10801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2495600" y="3429000"/>
              <a:ext cx="720080" cy="10801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495600" y="4509120"/>
              <a:ext cx="720080" cy="10801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495600" y="4509120"/>
              <a:ext cx="144016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3215680" y="3429000"/>
              <a:ext cx="2088232" cy="14401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5303912" y="3573016"/>
              <a:ext cx="720080" cy="10801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935760" y="4509120"/>
              <a:ext cx="2088232" cy="14401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215680" y="4653136"/>
              <a:ext cx="2808312" cy="93610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Oval 80"/>
            <p:cNvSpPr/>
            <p:nvPr/>
          </p:nvSpPr>
          <p:spPr>
            <a:xfrm>
              <a:off x="3791744" y="4365104"/>
              <a:ext cx="288032" cy="288032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5879976" y="4509120"/>
              <a:ext cx="288032" cy="288032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5159896" y="3429000"/>
              <a:ext cx="288032" cy="288032"/>
            </a:xfrm>
            <a:prstGeom prst="ellipse">
              <a:avLst/>
            </a:prstGeom>
            <a:solidFill>
              <a:srgbClr val="0066CC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66CC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3071664" y="3284984"/>
              <a:ext cx="288032" cy="288032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2351584" y="4365104"/>
              <a:ext cx="288032" cy="288032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3071664" y="5445224"/>
              <a:ext cx="288032" cy="288032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3791744" y="4365104"/>
              <a:ext cx="288032" cy="288032"/>
            </a:xfrm>
            <a:prstGeom prst="ellipse">
              <a:avLst/>
            </a:prstGeom>
            <a:solidFill>
              <a:srgbClr val="0066CC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2351584" y="4365104"/>
              <a:ext cx="288032" cy="288032"/>
            </a:xfrm>
            <a:prstGeom prst="ellipse">
              <a:avLst/>
            </a:prstGeom>
            <a:solidFill>
              <a:schemeClr val="accent2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3071664" y="3284984"/>
              <a:ext cx="288032" cy="288032"/>
            </a:xfrm>
            <a:prstGeom prst="ellipse">
              <a:avLst/>
            </a:prstGeom>
            <a:solidFill>
              <a:schemeClr val="accent6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3071664" y="5445224"/>
              <a:ext cx="288032" cy="288032"/>
            </a:xfrm>
            <a:prstGeom prst="ellipse">
              <a:avLst/>
            </a:prstGeom>
            <a:solidFill>
              <a:schemeClr val="accent6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879976" y="4509120"/>
              <a:ext cx="288032" cy="288032"/>
            </a:xfrm>
            <a:prstGeom prst="ellipse">
              <a:avLst/>
            </a:prstGeom>
            <a:solidFill>
              <a:schemeClr val="accent2"/>
            </a:solidFill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>
            <a:off x="2659224" y="3592287"/>
            <a:ext cx="681135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5934270" y="1616565"/>
            <a:ext cx="5833456" cy="418838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66CC"/>
                </a:solidFill>
              </a:rPr>
              <a:t>Chapter 3+4</a:t>
            </a:r>
          </a:p>
          <a:p>
            <a:r>
              <a:rPr lang="en-US" sz="2400" dirty="0" err="1" smtClean="0"/>
              <a:t>Sparsification</a:t>
            </a:r>
            <a:r>
              <a:rPr lang="en-US" sz="2400" dirty="0" smtClean="0"/>
              <a:t> for logic problems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err="1" smtClean="0"/>
              <a:t>Sparsification</a:t>
            </a:r>
            <a:r>
              <a:rPr lang="en-US" sz="2400" dirty="0" smtClean="0"/>
              <a:t> using polynomial equalities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79706" y="3004457"/>
                <a:ext cx="272454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1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1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,…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706" y="3004457"/>
                <a:ext cx="2724540" cy="95410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Arrow Connector 93"/>
          <p:cNvCxnSpPr/>
          <p:nvPr/>
        </p:nvCxnSpPr>
        <p:spPr>
          <a:xfrm>
            <a:off x="8437983" y="3436777"/>
            <a:ext cx="681135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8857861" y="3259494"/>
                <a:ext cx="27245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7861" y="3259494"/>
                <a:ext cx="2724540" cy="307777"/>
              </a:xfrm>
              <a:prstGeom prst="rect">
                <a:avLst/>
              </a:prstGeom>
              <a:blipFill rotWithShape="0">
                <a:blip r:embed="rId3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 67"/>
          <p:cNvSpPr/>
          <p:nvPr/>
        </p:nvSpPr>
        <p:spPr>
          <a:xfrm>
            <a:off x="5794310" y="1315615"/>
            <a:ext cx="6102221" cy="503853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3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coloring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Can we color the vertices with 3 colors?</a:t>
            </a:r>
          </a:p>
          <a:p>
            <a:r>
              <a:rPr lang="en-US" dirty="0" smtClean="0"/>
              <a:t>Edges must get distinctly colored endpoints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							Hard to solve!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6023992" y="4653136"/>
            <a:ext cx="122413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15680" y="3429000"/>
            <a:ext cx="720080" cy="108012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215680" y="4509120"/>
            <a:ext cx="720080" cy="108012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495600" y="3429000"/>
            <a:ext cx="720080" cy="108012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495600" y="4509120"/>
            <a:ext cx="720080" cy="108012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495600" y="4509120"/>
            <a:ext cx="14401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495600" y="3573016"/>
            <a:ext cx="2808312" cy="93610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215680" y="3573016"/>
            <a:ext cx="2088232" cy="20162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215680" y="3429000"/>
            <a:ext cx="2088232" cy="14401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303912" y="3573016"/>
            <a:ext cx="720080" cy="108012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215680" y="3429000"/>
            <a:ext cx="2808312" cy="122413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935760" y="4509120"/>
            <a:ext cx="2088232" cy="14401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215680" y="4653136"/>
            <a:ext cx="2808312" cy="93610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3791744" y="4365104"/>
            <a:ext cx="288032" cy="288032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879976" y="4509120"/>
            <a:ext cx="288032" cy="288032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159896" y="3429000"/>
            <a:ext cx="288032" cy="288032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071664" y="3284984"/>
            <a:ext cx="288032" cy="288032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351584" y="4365104"/>
            <a:ext cx="288032" cy="288032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071664" y="5445224"/>
            <a:ext cx="288032" cy="288032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791744" y="4365104"/>
            <a:ext cx="288032" cy="288032"/>
          </a:xfrm>
          <a:prstGeom prst="ellipse">
            <a:avLst/>
          </a:prstGeom>
          <a:solidFill>
            <a:srgbClr val="0066CC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351584" y="4365104"/>
            <a:ext cx="288032" cy="288032"/>
          </a:xfrm>
          <a:prstGeom prst="ellipse">
            <a:avLst/>
          </a:prstGeom>
          <a:solidFill>
            <a:schemeClr val="accent2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071664" y="3284984"/>
            <a:ext cx="288032" cy="288032"/>
          </a:xfrm>
          <a:prstGeom prst="ellipse">
            <a:avLst/>
          </a:prstGeom>
          <a:solidFill>
            <a:schemeClr val="accent6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071664" y="5445224"/>
            <a:ext cx="288032" cy="288032"/>
          </a:xfrm>
          <a:prstGeom prst="ellipse">
            <a:avLst/>
          </a:prstGeom>
          <a:solidFill>
            <a:schemeClr val="accent6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879976" y="4509120"/>
            <a:ext cx="288032" cy="288032"/>
          </a:xfrm>
          <a:prstGeom prst="ellipse">
            <a:avLst/>
          </a:prstGeom>
          <a:solidFill>
            <a:schemeClr val="accent2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104112" y="4509120"/>
            <a:ext cx="288032" cy="288032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159896" y="3429000"/>
            <a:ext cx="288032" cy="288032"/>
          </a:xfrm>
          <a:prstGeom prst="ellipse">
            <a:avLst/>
          </a:prstGeom>
          <a:solidFill>
            <a:srgbClr val="0066CC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104112" y="4509120"/>
            <a:ext cx="288032" cy="288032"/>
          </a:xfrm>
          <a:prstGeom prst="ellipse">
            <a:avLst/>
          </a:prstGeom>
          <a:solidFill>
            <a:srgbClr val="0066CC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351584" y="4365104"/>
            <a:ext cx="288032" cy="288032"/>
          </a:xfrm>
          <a:prstGeom prst="ellipse">
            <a:avLst/>
          </a:prstGeom>
          <a:noFill/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6" name="Oval 45"/>
          <p:cNvSpPr/>
          <p:nvPr/>
        </p:nvSpPr>
        <p:spPr>
          <a:xfrm>
            <a:off x="3791744" y="4365104"/>
            <a:ext cx="288032" cy="288032"/>
          </a:xfrm>
          <a:prstGeom prst="ellipse">
            <a:avLst/>
          </a:prstGeom>
          <a:noFill/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071664" y="5445224"/>
            <a:ext cx="288032" cy="288032"/>
          </a:xfrm>
          <a:prstGeom prst="ellipse">
            <a:avLst/>
          </a:prstGeom>
          <a:noFill/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3071664" y="3284984"/>
            <a:ext cx="288032" cy="288032"/>
          </a:xfrm>
          <a:prstGeom prst="ellipse">
            <a:avLst/>
          </a:prstGeom>
          <a:noFill/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5879976" y="4509120"/>
            <a:ext cx="288032" cy="288032"/>
          </a:xfrm>
          <a:prstGeom prst="ellipse">
            <a:avLst/>
          </a:prstGeom>
          <a:noFill/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5159896" y="3429000"/>
            <a:ext cx="288032" cy="288032"/>
          </a:xfrm>
          <a:prstGeom prst="ellipse">
            <a:avLst/>
          </a:prstGeom>
          <a:noFill/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7104112" y="4509120"/>
            <a:ext cx="288032" cy="288032"/>
          </a:xfrm>
          <a:prstGeom prst="ellipse">
            <a:avLst/>
          </a:prstGeom>
          <a:noFill/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0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2" animBg="1"/>
      <p:bldP spid="55" grpId="0" animBg="1"/>
      <p:bldP spid="55" grpId="2" animBg="1"/>
      <p:bldP spid="56" grpId="0" animBg="1"/>
      <p:bldP spid="57" grpId="0" animBg="1"/>
      <p:bldP spid="57" grpId="2" animBg="1"/>
      <p:bldP spid="58" grpId="0" animBg="1"/>
      <p:bldP spid="42" grpId="0" animBg="1"/>
      <p:bldP spid="42" grpId="1" animBg="1"/>
      <p:bldP spid="43" grpId="0" animBg="1"/>
      <p:bldP spid="4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/>
          <p:cNvCxnSpPr/>
          <p:nvPr/>
        </p:nvCxnSpPr>
        <p:spPr>
          <a:xfrm>
            <a:off x="6023992" y="4653136"/>
            <a:ext cx="122413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023992" y="4653136"/>
            <a:ext cx="12241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Sparsification</a:t>
            </a:r>
            <a:r>
              <a:rPr lang="en-US" dirty="0"/>
              <a:t> </a:t>
            </a:r>
            <a:r>
              <a:rPr lang="en-US" dirty="0" smtClean="0"/>
              <a:t>for coloring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Delete edges, but preserve (non)-3-colorability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15680" y="3429000"/>
            <a:ext cx="720080" cy="108012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3215680" y="4509120"/>
            <a:ext cx="720080" cy="108012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495600" y="3429000"/>
            <a:ext cx="720080" cy="108012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95600" y="4509120"/>
            <a:ext cx="720080" cy="108012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95600" y="4509120"/>
            <a:ext cx="14401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495600" y="3573016"/>
            <a:ext cx="2808312" cy="93610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215680" y="3573016"/>
            <a:ext cx="2088232" cy="20162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15680" y="3429000"/>
            <a:ext cx="2088232" cy="14401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03912" y="3573016"/>
            <a:ext cx="720080" cy="108012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15680" y="3429000"/>
            <a:ext cx="2808312" cy="122413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935760" y="4509120"/>
            <a:ext cx="2088232" cy="14401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215680" y="4653136"/>
            <a:ext cx="2808312" cy="93610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215680" y="3573016"/>
            <a:ext cx="2088232" cy="20162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215680" y="3429000"/>
            <a:ext cx="2088232" cy="144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791744" y="4365104"/>
            <a:ext cx="288032" cy="288032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3215680" y="3429000"/>
            <a:ext cx="2808312" cy="12241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215680" y="4653136"/>
            <a:ext cx="2808312" cy="9361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495600" y="3573016"/>
            <a:ext cx="2808312" cy="9361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303912" y="3573016"/>
            <a:ext cx="720080" cy="10801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879976" y="4509120"/>
            <a:ext cx="288032" cy="288032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159896" y="3429000"/>
            <a:ext cx="288032" cy="288032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71664" y="3284984"/>
            <a:ext cx="288032" cy="288032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351584" y="4365104"/>
            <a:ext cx="288032" cy="288032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71664" y="5445224"/>
            <a:ext cx="288032" cy="288032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791744" y="4365104"/>
            <a:ext cx="288032" cy="288032"/>
          </a:xfrm>
          <a:prstGeom prst="ellipse">
            <a:avLst/>
          </a:prstGeom>
          <a:solidFill>
            <a:srgbClr val="0066CC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351584" y="4365104"/>
            <a:ext cx="288032" cy="288032"/>
          </a:xfrm>
          <a:prstGeom prst="ellipse">
            <a:avLst/>
          </a:prstGeom>
          <a:solidFill>
            <a:schemeClr val="accent2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071664" y="3284984"/>
            <a:ext cx="288032" cy="288032"/>
          </a:xfrm>
          <a:prstGeom prst="ellipse">
            <a:avLst/>
          </a:prstGeom>
          <a:solidFill>
            <a:schemeClr val="accent6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071664" y="5445224"/>
            <a:ext cx="288032" cy="288032"/>
          </a:xfrm>
          <a:prstGeom prst="ellipse">
            <a:avLst/>
          </a:prstGeom>
          <a:solidFill>
            <a:schemeClr val="accent6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879976" y="4509120"/>
            <a:ext cx="288032" cy="288032"/>
          </a:xfrm>
          <a:prstGeom prst="ellipse">
            <a:avLst/>
          </a:prstGeom>
          <a:solidFill>
            <a:schemeClr val="accent2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104112" y="4509120"/>
            <a:ext cx="288032" cy="288032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351584" y="4365104"/>
            <a:ext cx="288032" cy="288032"/>
          </a:xfrm>
          <a:prstGeom prst="ellipse">
            <a:avLst/>
          </a:prstGeom>
          <a:noFill/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9" name="Oval 38"/>
          <p:cNvSpPr/>
          <p:nvPr/>
        </p:nvSpPr>
        <p:spPr>
          <a:xfrm>
            <a:off x="3791744" y="4365104"/>
            <a:ext cx="288032" cy="288032"/>
          </a:xfrm>
          <a:prstGeom prst="ellipse">
            <a:avLst/>
          </a:prstGeom>
          <a:noFill/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071664" y="5445224"/>
            <a:ext cx="288032" cy="288032"/>
          </a:xfrm>
          <a:prstGeom prst="ellipse">
            <a:avLst/>
          </a:prstGeom>
          <a:noFill/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3071664" y="3284984"/>
            <a:ext cx="288032" cy="288032"/>
          </a:xfrm>
          <a:prstGeom prst="ellipse">
            <a:avLst/>
          </a:prstGeom>
          <a:noFill/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5879976" y="4509120"/>
            <a:ext cx="288032" cy="288032"/>
          </a:xfrm>
          <a:prstGeom prst="ellipse">
            <a:avLst/>
          </a:prstGeom>
          <a:noFill/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5159896" y="3429000"/>
            <a:ext cx="288032" cy="288032"/>
          </a:xfrm>
          <a:prstGeom prst="ellipse">
            <a:avLst/>
          </a:prstGeom>
          <a:noFill/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7104112" y="4509120"/>
            <a:ext cx="288032" cy="288032"/>
          </a:xfrm>
          <a:prstGeom prst="ellipse">
            <a:avLst/>
          </a:prstGeom>
          <a:noFill/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31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2" grpId="2" animBg="1"/>
      <p:bldP spid="32" grpId="3" animBg="1"/>
      <p:bldP spid="33" grpId="0" animBg="1"/>
      <p:bldP spid="33" grpId="1" animBg="1"/>
      <p:bldP spid="33" grpId="2" animBg="1"/>
      <p:bldP spid="33" grpId="3" animBg="1"/>
      <p:bldP spid="34" grpId="0" animBg="1"/>
      <p:bldP spid="34" grpId="1" animBg="1"/>
      <p:bldP spid="35" grpId="0" animBg="1"/>
      <p:bldP spid="35" grpId="1" animBg="1"/>
      <p:bldP spid="35" grpId="2" animBg="1"/>
      <p:bldP spid="35" grpId="3" animBg="1"/>
      <p:bldP spid="42" grpId="0" animBg="1"/>
      <p:bldP spid="42" grpId="1" animBg="1"/>
      <p:bldP spid="45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Sparsification</a:t>
            </a:r>
            <a:r>
              <a:rPr lang="en-US" dirty="0" smtClean="0"/>
              <a:t> for coloring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Can we guarantee that these rules result in a sparse graph</a:t>
            </a:r>
          </a:p>
          <a:p>
            <a:r>
              <a:rPr lang="en-US" dirty="0" smtClean="0"/>
              <a:t>Not always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368" y="3356992"/>
            <a:ext cx="11449272" cy="13280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66CC"/>
                </a:solidFill>
              </a:rPr>
              <a:t>Chapter 5</a:t>
            </a:r>
          </a:p>
          <a:p>
            <a:r>
              <a:rPr lang="en-US" sz="2400" dirty="0" smtClean="0"/>
              <a:t>Most likely, there is no efficient preprocessing algorithm for coloring that outputs a sparse graph, while preserving 3-colorability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7368" y="4797152"/>
                <a:ext cx="11449272" cy="132802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More formally</a:t>
                </a:r>
              </a:p>
              <a:p>
                <a:r>
                  <a:rPr lang="en-US" sz="2400" dirty="0" smtClean="0"/>
                  <a:t>For several variants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 smtClean="0"/>
                  <a:t>-Coloring parameterized by the number of vertices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, there is no kernel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for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 smtClean="0"/>
                  <a:t>, unless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𝑐𝑜𝑁𝑃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4797152"/>
                <a:ext cx="11449272" cy="1328023"/>
              </a:xfrm>
              <a:prstGeom prst="roundRect">
                <a:avLst/>
              </a:prstGeom>
              <a:blipFill rotWithShape="0">
                <a:blip r:embed="rId2"/>
                <a:stretch>
                  <a:fillRect l="-266" b="-50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08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44"/>
          <p:cNvSpPr/>
          <p:nvPr/>
        </p:nvSpPr>
        <p:spPr>
          <a:xfrm>
            <a:off x="4359166" y="3436883"/>
            <a:ext cx="1292772" cy="1040524"/>
          </a:xfrm>
          <a:custGeom>
            <a:avLst/>
            <a:gdLst>
              <a:gd name="connsiteX0" fmla="*/ 402021 w 851338"/>
              <a:gd name="connsiteY0" fmla="*/ 0 h 677917"/>
              <a:gd name="connsiteX1" fmla="*/ 0 w 851338"/>
              <a:gd name="connsiteY1" fmla="*/ 677917 h 677917"/>
              <a:gd name="connsiteX2" fmla="*/ 851338 w 851338"/>
              <a:gd name="connsiteY2" fmla="*/ 614855 h 677917"/>
              <a:gd name="connsiteX3" fmla="*/ 402021 w 851338"/>
              <a:gd name="connsiteY3" fmla="*/ 0 h 677917"/>
              <a:gd name="connsiteX0" fmla="*/ 394138 w 851338"/>
              <a:gd name="connsiteY0" fmla="*/ 0 h 938048"/>
              <a:gd name="connsiteX1" fmla="*/ 0 w 851338"/>
              <a:gd name="connsiteY1" fmla="*/ 938048 h 938048"/>
              <a:gd name="connsiteX2" fmla="*/ 851338 w 851338"/>
              <a:gd name="connsiteY2" fmla="*/ 874986 h 938048"/>
              <a:gd name="connsiteX3" fmla="*/ 394138 w 851338"/>
              <a:gd name="connsiteY3" fmla="*/ 0 h 938048"/>
              <a:gd name="connsiteX0" fmla="*/ 740979 w 1198179"/>
              <a:gd name="connsiteY0" fmla="*/ 0 h 874986"/>
              <a:gd name="connsiteX1" fmla="*/ 0 w 1198179"/>
              <a:gd name="connsiteY1" fmla="*/ 843455 h 874986"/>
              <a:gd name="connsiteX2" fmla="*/ 1198179 w 1198179"/>
              <a:gd name="connsiteY2" fmla="*/ 874986 h 874986"/>
              <a:gd name="connsiteX3" fmla="*/ 740979 w 1198179"/>
              <a:gd name="connsiteY3" fmla="*/ 0 h 874986"/>
              <a:gd name="connsiteX0" fmla="*/ 740979 w 1292772"/>
              <a:gd name="connsiteY0" fmla="*/ 0 h 1040524"/>
              <a:gd name="connsiteX1" fmla="*/ 0 w 1292772"/>
              <a:gd name="connsiteY1" fmla="*/ 843455 h 1040524"/>
              <a:gd name="connsiteX2" fmla="*/ 1292772 w 1292772"/>
              <a:gd name="connsiteY2" fmla="*/ 1040524 h 1040524"/>
              <a:gd name="connsiteX3" fmla="*/ 740979 w 1292772"/>
              <a:gd name="connsiteY3" fmla="*/ 0 h 104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2772" h="1040524">
                <a:moveTo>
                  <a:pt x="740979" y="0"/>
                </a:moveTo>
                <a:lnTo>
                  <a:pt x="0" y="843455"/>
                </a:lnTo>
                <a:lnTo>
                  <a:pt x="1292772" y="1040524"/>
                </a:lnTo>
                <a:lnTo>
                  <a:pt x="740979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3208283" y="4075386"/>
            <a:ext cx="2845676" cy="882869"/>
          </a:xfrm>
          <a:custGeom>
            <a:avLst/>
            <a:gdLst>
              <a:gd name="connsiteX0" fmla="*/ 0 w 2845676"/>
              <a:gd name="connsiteY0" fmla="*/ 0 h 882869"/>
              <a:gd name="connsiteX1" fmla="*/ 2703786 w 2845676"/>
              <a:gd name="connsiteY1" fmla="*/ 23648 h 882869"/>
              <a:gd name="connsiteX2" fmla="*/ 2845676 w 2845676"/>
              <a:gd name="connsiteY2" fmla="*/ 882869 h 882869"/>
              <a:gd name="connsiteX3" fmla="*/ 31531 w 2845676"/>
              <a:gd name="connsiteY3" fmla="*/ 867104 h 882869"/>
              <a:gd name="connsiteX4" fmla="*/ 0 w 2845676"/>
              <a:gd name="connsiteY4" fmla="*/ 0 h 88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5676" h="882869">
                <a:moveTo>
                  <a:pt x="0" y="0"/>
                </a:moveTo>
                <a:lnTo>
                  <a:pt x="2703786" y="23648"/>
                </a:lnTo>
                <a:lnTo>
                  <a:pt x="2845676" y="882869"/>
                </a:lnTo>
                <a:lnTo>
                  <a:pt x="31531" y="8671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 rot="19722400">
            <a:off x="5255134" y="3131020"/>
            <a:ext cx="783500" cy="194421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917731" y="2965602"/>
            <a:ext cx="1127234" cy="11272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 rot="16200000">
            <a:off x="2783632" y="3501008"/>
            <a:ext cx="864096" cy="201622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Sparsification</a:t>
            </a:r>
            <a:r>
              <a:rPr lang="en-US" dirty="0" smtClean="0"/>
              <a:t> for coloring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if we have more information about the input graph</a:t>
            </a:r>
          </a:p>
          <a:p>
            <a:r>
              <a:rPr lang="en-US" dirty="0" smtClean="0"/>
              <a:t>Small vertex cover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023992" y="4653136"/>
            <a:ext cx="122413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215680" y="4509120"/>
            <a:ext cx="720080" cy="108012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495600" y="3429000"/>
            <a:ext cx="720080" cy="108012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95600" y="4509120"/>
            <a:ext cx="720080" cy="108012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95600" y="4509120"/>
            <a:ext cx="14401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495600" y="3573016"/>
            <a:ext cx="2808312" cy="93610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215680" y="3573016"/>
            <a:ext cx="2088232" cy="20162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15680" y="3429000"/>
            <a:ext cx="2088232" cy="14401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03912" y="3573016"/>
            <a:ext cx="720080" cy="108012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15680" y="3429000"/>
            <a:ext cx="2808312" cy="122413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35760" y="4509120"/>
            <a:ext cx="2088232" cy="14401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215680" y="4653136"/>
            <a:ext cx="2808312" cy="93610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791744" y="4365104"/>
            <a:ext cx="288032" cy="288032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79976" y="4509120"/>
            <a:ext cx="288032" cy="288032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159896" y="3429000"/>
            <a:ext cx="288032" cy="288032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071664" y="3284984"/>
            <a:ext cx="288032" cy="288032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351584" y="4365104"/>
            <a:ext cx="288032" cy="288032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071664" y="5445224"/>
            <a:ext cx="288032" cy="288032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104112" y="4509120"/>
            <a:ext cx="288032" cy="288032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231904" y="5229200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66CC"/>
                </a:solidFill>
              </a:rPr>
              <a:t>At least one endpoint </a:t>
            </a:r>
            <a:r>
              <a:rPr lang="en-US" sz="2400" dirty="0" smtClean="0"/>
              <a:t>of each edge is in the vertex cover</a:t>
            </a:r>
            <a:endParaRPr lang="en-US" sz="2400" dirty="0"/>
          </a:p>
        </p:txBody>
      </p:sp>
      <p:sp>
        <p:nvSpPr>
          <p:cNvPr id="30" name="Oval 29"/>
          <p:cNvSpPr/>
          <p:nvPr/>
        </p:nvSpPr>
        <p:spPr>
          <a:xfrm>
            <a:off x="2351584" y="4365104"/>
            <a:ext cx="288032" cy="288032"/>
          </a:xfrm>
          <a:prstGeom prst="ellipse">
            <a:avLst/>
          </a:prstGeom>
          <a:noFill/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1" name="Oval 30"/>
          <p:cNvSpPr/>
          <p:nvPr/>
        </p:nvSpPr>
        <p:spPr>
          <a:xfrm>
            <a:off x="3791744" y="4365104"/>
            <a:ext cx="288032" cy="288032"/>
          </a:xfrm>
          <a:prstGeom prst="ellipse">
            <a:avLst/>
          </a:prstGeom>
          <a:noFill/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071664" y="5445224"/>
            <a:ext cx="288032" cy="288032"/>
          </a:xfrm>
          <a:prstGeom prst="ellipse">
            <a:avLst/>
          </a:prstGeom>
          <a:noFill/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3071664" y="3284984"/>
            <a:ext cx="288032" cy="288032"/>
          </a:xfrm>
          <a:prstGeom prst="ellipse">
            <a:avLst/>
          </a:prstGeom>
          <a:noFill/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879976" y="4509120"/>
            <a:ext cx="288032" cy="288032"/>
          </a:xfrm>
          <a:prstGeom prst="ellipse">
            <a:avLst/>
          </a:prstGeom>
          <a:noFill/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5159896" y="3429000"/>
            <a:ext cx="288032" cy="288032"/>
          </a:xfrm>
          <a:prstGeom prst="ellipse">
            <a:avLst/>
          </a:prstGeom>
          <a:noFill/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7104112" y="4509120"/>
            <a:ext cx="288032" cy="288032"/>
          </a:xfrm>
          <a:prstGeom prst="ellipse">
            <a:avLst/>
          </a:prstGeom>
          <a:noFill/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8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8548</TotalTime>
  <Words>433</Words>
  <Application>Microsoft Office PowerPoint</Application>
  <PresentationFormat>Widescreen</PresentationFormat>
  <Paragraphs>185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 Math</vt:lpstr>
      <vt:lpstr>Eras Demi ITC</vt:lpstr>
      <vt:lpstr>Eras Medium ITC</vt:lpstr>
      <vt:lpstr>Office Theme</vt:lpstr>
      <vt:lpstr>Tight Parameterized        Preprocessing Bounds   Sparsification via Low-Degree Polynomials</vt:lpstr>
      <vt:lpstr>Preprocessing</vt:lpstr>
      <vt:lpstr>Preprocessing</vt:lpstr>
      <vt:lpstr>Sparsification</vt:lpstr>
      <vt:lpstr>Sparsification</vt:lpstr>
      <vt:lpstr>Graph coloring</vt:lpstr>
      <vt:lpstr>Sparsification for coloring </vt:lpstr>
      <vt:lpstr>Sparsification for coloring </vt:lpstr>
      <vt:lpstr>Sparsification for coloring</vt:lpstr>
      <vt:lpstr>Sparsification for coloring</vt:lpstr>
      <vt:lpstr>Sparsification</vt:lpstr>
      <vt:lpstr>Exact satisfiability</vt:lpstr>
      <vt:lpstr>Exact satisfiability</vt:lpstr>
      <vt:lpstr>Exact satisfiability: Sparsification</vt:lpstr>
      <vt:lpstr>Summary</vt:lpstr>
      <vt:lpstr>PowerPoint Presentation</vt:lpstr>
      <vt:lpstr>Reception in Hubble</vt:lpstr>
    </vt:vector>
  </TitlesOfParts>
  <Company>University of Technology Eindhoven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Pieterse, A.</dc:creator>
  <cp:lastModifiedBy>Pieterse, A.</cp:lastModifiedBy>
  <cp:revision>143</cp:revision>
  <dcterms:created xsi:type="dcterms:W3CDTF">2019-08-19T13:31:29Z</dcterms:created>
  <dcterms:modified xsi:type="dcterms:W3CDTF">2019-09-04T13:08:54Z</dcterms:modified>
</cp:coreProperties>
</file>