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83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  <p:sldId id="286" r:id="rId14"/>
    <p:sldId id="272" r:id="rId15"/>
    <p:sldId id="273" r:id="rId16"/>
    <p:sldId id="284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8" r:id="rId28"/>
    <p:sldId id="289" r:id="rId29"/>
    <p:sldId id="285" r:id="rId30"/>
    <p:sldId id="290" r:id="rId31"/>
    <p:sldId id="294" r:id="rId32"/>
    <p:sldId id="299" r:id="rId33"/>
    <p:sldId id="298" r:id="rId34"/>
    <p:sldId id="300" r:id="rId35"/>
    <p:sldId id="301" r:id="rId36"/>
    <p:sldId id="303" r:id="rId37"/>
    <p:sldId id="293" r:id="rId38"/>
    <p:sldId id="295" r:id="rId39"/>
    <p:sldId id="297" r:id="rId40"/>
    <p:sldId id="296" r:id="rId41"/>
    <p:sldId id="305" r:id="rId42"/>
    <p:sldId id="306" r:id="rId43"/>
    <p:sldId id="292" r:id="rId4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F17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7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09E3-5634-4B78-96EA-64E0A80D2021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6D29-1B3F-4E25-B17E-3E39A4800C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08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F954-DC4D-413C-BB19-9EDDEB14C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5533B-FBDA-4B42-B2AA-2A52B1841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1BCF-F607-4754-824F-981F589A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613B-3CED-4455-B4BD-4D92015C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79CD-687A-44D4-B192-26B41363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052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F03B-C7C5-40AB-B545-392F6F0A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D1D2F-C161-44E7-A3B9-7D954591E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4E93-E1E8-485A-A054-0C3748C1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BECF-C309-474C-BFD7-6D13CC62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923C-6315-48DA-99B4-3A412782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262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4345D-1658-4C09-819C-34E6F62DA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5EF86-6495-4AD6-BE76-E8F0524FF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2B46-56C1-46AA-A525-8A5615C7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E49B7-A94D-4841-965A-7B5968C8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DBEB4-D040-414B-80A1-926CAEF5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259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C8B6-142F-4F52-89B5-37CEB0FF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2A84-7D05-4B35-8C9D-499BCD93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72A4-3100-4E89-AFE0-395A8489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B079A-10D1-49EF-9484-19D4C8E2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86A33-8C80-42CA-A8DE-F67805E7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7926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B5B8-F4D1-4D22-8590-6871BEEB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B5B7D-238D-4DE7-8E02-517BD1E6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7C27-65CA-447E-80BE-F788A204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92DB-4862-44FB-BF68-3859CBBA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F7C3A-A893-4462-B60E-F9FEFEF8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21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97E5-6303-4A2E-A860-83B531B3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EA23-1C31-44F0-AFD0-9A0970A5A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B2838-8B59-4045-932A-5C6FCF2A3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1041-E1BA-4A4B-93C2-0EEA5D50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67E5C-C27D-4FD8-96E7-DF875C9F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F52D5-A143-4F33-A562-E939A9E2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642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B441-12AE-4026-AD18-C6A09F4F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C5EF-B0A2-4F81-8F5D-F8316038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FB49C-3400-4606-BA88-AAD8FF1EF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D619C-E272-49A6-820E-DF5898A98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ADE55-ACC8-4648-8604-728979EAF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727C2-4601-4232-B7BF-F4CF21D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C9EEC-54F0-4143-B404-857881DC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6E5C1-C3D8-4E7C-86C1-3F78C649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30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85BF-7CBF-4DE7-9BA0-9E6BF78C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E54EA-0A4E-4698-94CB-B9D1A08E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52329-CDA1-4C8E-BB0D-A786BB6C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E1080-9B20-4F1F-96A9-3391B7EB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970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9E639-70AD-4D3E-B2E5-FDAB40DA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354CA-23A7-4ADC-AE4B-30AAC279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3FD24-AE9F-46E0-A0B3-1DE34DD8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759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DCBF-35BE-4159-8B5A-10F1C3FA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90F9-94C9-4918-94EC-58FAD822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817A3-DF3C-459A-A7FE-C6C0CB75E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F5B53-D8FE-4125-BB35-7E664109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42230-9C47-4587-9DF8-B970DAC8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07C3E-16D7-410F-B4FD-C7EF0E38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934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452B-A9B7-4148-BCD8-F8A087B6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E85F8-812E-4A08-A7B7-09AE70B85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F5764-20B5-4A09-ADE8-9C6B748A0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22F90-BC2C-407F-B822-BB8440A9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7AF32-8E7D-4F56-BACF-B45A529B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926EE-57F2-48E7-BC6D-9F5B8360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70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65E00-615D-4492-B1C2-8187552E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5C94C-A36D-4B50-B9A3-1118ADDE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75CB2-933D-46A2-A36B-7017679C5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ADE8-B9C7-4F16-B269-E5064BA7A384}" type="datetimeFigureOut">
              <a:rPr lang="en-NL" smtClean="0"/>
              <a:t>14/06/2020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3BCE-0C9B-43FF-9D58-11142632C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7788-3B07-4430-8D3E-4BE9ADA8B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4B854-97BA-4AEC-9C7A-C48D8971B4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300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12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4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11.png"/><Relationship Id="rId7" Type="http://schemas.openxmlformats.org/officeDocument/2006/relationships/image" Target="../media/image260.png"/><Relationship Id="rId12" Type="http://schemas.openxmlformats.org/officeDocument/2006/relationships/image" Target="../media/image7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30.png"/><Relationship Id="rId5" Type="http://schemas.openxmlformats.org/officeDocument/2006/relationships/image" Target="../media/image230.png"/><Relationship Id="rId10" Type="http://schemas.openxmlformats.org/officeDocument/2006/relationships/image" Target="../media/image290.png"/><Relationship Id="rId4" Type="http://schemas.openxmlformats.org/officeDocument/2006/relationships/image" Target="../media/image220.png"/><Relationship Id="rId9" Type="http://schemas.openxmlformats.org/officeDocument/2006/relationships/image" Target="../media/image2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7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3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Relationship Id="rId1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23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4.png"/><Relationship Id="rId5" Type="http://schemas.openxmlformats.org/officeDocument/2006/relationships/image" Target="../media/image106.png"/><Relationship Id="rId10" Type="http://schemas.openxmlformats.org/officeDocument/2006/relationships/image" Target="../media/image113.png"/><Relationship Id="rId4" Type="http://schemas.openxmlformats.org/officeDocument/2006/relationships/image" Target="../media/image105.png"/><Relationship Id="rId9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7.png"/><Relationship Id="rId18" Type="http://schemas.openxmlformats.org/officeDocument/2006/relationships/image" Target="../media/image143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6.png"/><Relationship Id="rId17" Type="http://schemas.openxmlformats.org/officeDocument/2006/relationships/image" Target="../media/image142.png"/><Relationship Id="rId2" Type="http://schemas.openxmlformats.org/officeDocument/2006/relationships/image" Target="../media/image124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5.png"/><Relationship Id="rId5" Type="http://schemas.openxmlformats.org/officeDocument/2006/relationships/image" Target="../media/image127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6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980.png"/><Relationship Id="rId7" Type="http://schemas.openxmlformats.org/officeDocument/2006/relationships/image" Target="../media/image230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9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91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62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2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01.pn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22.png"/><Relationship Id="rId4" Type="http://schemas.openxmlformats.org/officeDocument/2006/relationships/image" Target="../media/image8.png"/><Relationship Id="rId9" Type="http://schemas.openxmlformats.org/officeDocument/2006/relationships/image" Target="../media/image2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204A-1765-40D7-A26C-487669068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969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Approximate Turing Kernels</a:t>
            </a:r>
            <a:br>
              <a:rPr lang="en-US" dirty="0"/>
            </a:br>
            <a:r>
              <a:rPr lang="en-US" sz="3100" dirty="0"/>
              <a:t>for Problems Parameterized by Treewidth</a:t>
            </a:r>
            <a:endParaRPr lang="en-NL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DE983-63FF-4F45-9180-B510DDF63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071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Astrid Pieterse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Based on joint work with </a:t>
            </a:r>
          </a:p>
          <a:p>
            <a:r>
              <a:rPr lang="en-US" dirty="0">
                <a:solidFill>
                  <a:schemeClr val="tx2"/>
                </a:solidFill>
              </a:rPr>
              <a:t>Eva-Maria C. </a:t>
            </a:r>
            <a:r>
              <a:rPr lang="en-US" dirty="0" err="1">
                <a:solidFill>
                  <a:schemeClr val="tx2"/>
                </a:solidFill>
              </a:rPr>
              <a:t>Hols</a:t>
            </a:r>
            <a:r>
              <a:rPr lang="en-US" dirty="0">
                <a:solidFill>
                  <a:schemeClr val="tx2"/>
                </a:solidFill>
              </a:rPr>
              <a:t> and Stefan </a:t>
            </a:r>
            <a:r>
              <a:rPr lang="en-US" dirty="0" err="1">
                <a:solidFill>
                  <a:schemeClr val="tx2"/>
                </a:solidFill>
              </a:rPr>
              <a:t>Kratsch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4" name="Picture 2" descr="Afbeeldingsresultaat voor hu berlin logo">
            <a:extLst>
              <a:ext uri="{FF2B5EF4-FFF2-40B4-BE49-F238E27FC236}">
                <a16:creationId xmlns:a16="http://schemas.microsoft.com/office/drawing/2014/main" id="{208CEF06-E79D-4DFF-9D48-73AFB4DD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11" y="41862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61FD2-8C29-4314-9500-83BC281719F6}"/>
              </a:ext>
            </a:extLst>
          </p:cNvPr>
          <p:cNvSpPr txBox="1"/>
          <p:nvPr/>
        </p:nvSpPr>
        <p:spPr>
          <a:xfrm>
            <a:off x="8503423" y="6343382"/>
            <a:ext cx="4329154" cy="578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36000" tIns="180000" rIns="936000" bIns="18000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https://arxiv.org/abs/2004.12683</a:t>
            </a:r>
            <a:endParaRPr lang="en-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6F509855-78D9-43FE-891E-F61F0F8FA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421404"/>
                  </p:ext>
                </p:extLst>
              </p:nvPr>
            </p:nvGraphicFramePr>
            <p:xfrm>
              <a:off x="838200" y="1480550"/>
              <a:ext cx="4992149" cy="506561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4490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3+</m:t>
                                              </m:r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Edge-Disjoint Triangle Packing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Vertex-Disjoint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1600" cap="small" dirty="0"/>
                            <a:t>-Packing</a:t>
                          </a:r>
                          <a:r>
                            <a:rPr lang="en-US" sz="1600" cap="small" baseline="0" dirty="0"/>
                            <a:t> </a:t>
                          </a:r>
                        </a:p>
                        <a:p>
                          <a:r>
                            <a:rPr lang="en-US" sz="1600" cap="small" baseline="0" dirty="0"/>
                            <a:t>for connected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Feedback vertex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Dominating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6F509855-78D9-43FE-891E-F61F0F8FA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421404"/>
                  </p:ext>
                </p:extLst>
              </p:nvPr>
            </p:nvGraphicFramePr>
            <p:xfrm>
              <a:off x="838200" y="1480550"/>
              <a:ext cx="4992149" cy="5073856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71250" r="-282" b="-8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6375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182667" r="-282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178151" r="-282" b="-4252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564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413750" r="-282" b="-5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Edge-Disjoint Triangle Packing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513750" r="-282" b="-4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t="-467619" r="-76180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467619" r="-282" b="-2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564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745000" r="-282" b="-2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Feedback vertex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845000" r="-282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Dominating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945000" r="-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A4BDD08-4721-4D25-BA3D-71DD1A65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E04B4-6C80-45DE-884F-0B91D7E57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480550"/>
                <a:ext cx="5995909" cy="5163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These problems parameterized by </a:t>
                </a:r>
                <a:r>
                  <a:rPr lang="en-US" dirty="0">
                    <a:solidFill>
                      <a:schemeClr val="accent1"/>
                    </a:solidFill>
                  </a:rPr>
                  <a:t>treewidth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Turing Kernels</a:t>
                </a:r>
              </a:p>
              <a:p>
                <a:r>
                  <a:rPr lang="en-US" dirty="0"/>
                  <a:t>Assuming tree decomposition on input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Plus a general statement concerning “sufficiently friendly” problems</a:t>
                </a:r>
              </a:p>
              <a:p>
                <a:pPr marL="0" indent="0">
                  <a:buNone/>
                </a:pP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E04B4-6C80-45DE-884F-0B91D7E57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480550"/>
                <a:ext cx="5995909" cy="5163441"/>
              </a:xfrm>
              <a:blipFill>
                <a:blip r:embed="rId3"/>
                <a:stretch>
                  <a:fillRect l="-1524" t="-16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C00045A8-55AA-454A-874D-6C7317536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5206751"/>
                  </p:ext>
                </p:extLst>
              </p:nvPr>
            </p:nvGraphicFramePr>
            <p:xfrm>
              <a:off x="838200" y="1480550"/>
              <a:ext cx="4992149" cy="506561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rgbClr val="C00000"/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4490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rgbClr val="C00000"/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rgbClr val="C00000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3+</m:t>
                                              </m:r>
                                              <m:r>
                                                <a:rPr lang="en-US" sz="1600" b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Edge-Disjoint Triangle Packing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Vertex-Disjoint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1600" cap="small" dirty="0"/>
                            <a:t>-Packing</a:t>
                          </a:r>
                          <a:r>
                            <a:rPr lang="en-US" sz="1600" cap="small" baseline="0" dirty="0"/>
                            <a:t> </a:t>
                          </a:r>
                        </a:p>
                        <a:p>
                          <a:r>
                            <a:rPr lang="en-US" sz="1600" cap="small" baseline="0" dirty="0"/>
                            <a:t>for connected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Feedback vertex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Dominating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C00045A8-55AA-454A-874D-6C7317536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5206751"/>
                  </p:ext>
                </p:extLst>
              </p:nvPr>
            </p:nvGraphicFramePr>
            <p:xfrm>
              <a:off x="838200" y="1480550"/>
              <a:ext cx="4992149" cy="5073856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rgbClr val="C00000"/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71250" r="-282" b="-8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6375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rgbClr val="C00000"/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182667" r="-282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rgbClr val="C00000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178151" r="-282" b="-4252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564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413750" r="-282" b="-5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Edge-Disjoint Triangle Packing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513750" r="-282" b="-4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t="-467619" r="-76180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467619" r="-282" b="-2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564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745000" r="-282" b="-2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Feedback vertex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845000" r="-282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Dominating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945000" r="-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79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6B59-8A63-45E3-B1BE-74535243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Turing kernel checklist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67F7F-FE75-4322-BFB5-8E7BE59CE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Considered problems are FPT (and hence, FPT-</a:t>
                </a:r>
                <a:r>
                  <a:rPr lang="en-US" dirty="0" err="1"/>
                  <a:t>approximable</a:t>
                </a:r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Polynomial kernels rare, parameterized by treewidth</a:t>
                </a:r>
              </a:p>
              <a:p>
                <a:r>
                  <a:rPr lang="en-US" cap="small" dirty="0"/>
                  <a:t>Vertex Cover </a:t>
                </a:r>
                <a:r>
                  <a:rPr lang="en-US" dirty="0"/>
                  <a:t>and </a:t>
                </a:r>
                <a:r>
                  <a:rPr lang="en-US" cap="small" dirty="0"/>
                  <a:t>Independent Set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hard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 good approximate kernels known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Explicitly asked open question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/>
                  <a:t>[</a:t>
                </a:r>
                <a:r>
                  <a:rPr lang="en-US" sz="1800" dirty="0" err="1"/>
                  <a:t>Lokshtanov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Panolan</a:t>
                </a:r>
                <a:r>
                  <a:rPr lang="en-US" sz="1800" dirty="0"/>
                  <a:t>, Ramanujan, Saurabh STOC 2017]</a:t>
                </a:r>
              </a:p>
              <a:p>
                <a:pPr lvl="1"/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67F7F-FE75-4322-BFB5-8E7BE59CE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FBF59DBF-8C76-464A-9DFD-691998906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8253" y="1368425"/>
            <a:ext cx="453991" cy="91440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94241125-5074-4B09-BA15-A5B01724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0414" y="3166128"/>
            <a:ext cx="453991" cy="914400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DC474314-A876-4DB7-A0AE-7315B2234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300" y="4726004"/>
            <a:ext cx="690612" cy="6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959B-887F-4B91-A60C-120F7877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Treewidth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C140A-36F6-4B99-B431-EA96ADF3D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82735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Tree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nodes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has bag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:r>
                  <a:rPr lang="en-US" dirty="0">
                    <a:solidFill>
                      <a:schemeClr val="accent1"/>
                    </a:solidFill>
                  </a:rPr>
                  <a:t>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exists bag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in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occurs form </a:t>
                </a:r>
                <a:r>
                  <a:rPr lang="en-US" dirty="0">
                    <a:solidFill>
                      <a:schemeClr val="accent1"/>
                    </a:solidFill>
                  </a:rPr>
                  <a:t>connected subgraph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occurs in at least one bag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Width</a:t>
                </a:r>
                <a:r>
                  <a:rPr lang="en-US" dirty="0"/>
                  <a:t>: size largest bag – 1</a:t>
                </a: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C140A-36F6-4B99-B431-EA96ADF3D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827352" cy="4351338"/>
              </a:xfrm>
              <a:blipFill>
                <a:blip r:embed="rId2"/>
                <a:stretch>
                  <a:fillRect l="-2023" t="-1961" r="-25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51653B-E931-462D-A9A4-1418AF69FF36}"/>
              </a:ext>
            </a:extLst>
          </p:cNvPr>
          <p:cNvCxnSpPr>
            <a:cxnSpLocks/>
          </p:cNvCxnSpPr>
          <p:nvPr/>
        </p:nvCxnSpPr>
        <p:spPr>
          <a:xfrm flipH="1">
            <a:off x="6836966" y="5490212"/>
            <a:ext cx="426315" cy="7718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54D867-ABF7-49A7-B2A7-BF800CF92AD6}"/>
              </a:ext>
            </a:extLst>
          </p:cNvPr>
          <p:cNvCxnSpPr>
            <a:cxnSpLocks/>
          </p:cNvCxnSpPr>
          <p:nvPr/>
        </p:nvCxnSpPr>
        <p:spPr>
          <a:xfrm flipH="1">
            <a:off x="7157565" y="4803758"/>
            <a:ext cx="623473" cy="69177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2D61CD-FDDC-4176-9E5D-F6A5D8BA04F1}"/>
              </a:ext>
            </a:extLst>
          </p:cNvPr>
          <p:cNvCxnSpPr>
            <a:cxnSpLocks/>
          </p:cNvCxnSpPr>
          <p:nvPr/>
        </p:nvCxnSpPr>
        <p:spPr>
          <a:xfrm>
            <a:off x="9432041" y="5869569"/>
            <a:ext cx="499145" cy="6190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92622C-0428-4612-BF4E-CDBE44C8667A}"/>
              </a:ext>
            </a:extLst>
          </p:cNvPr>
          <p:cNvCxnSpPr>
            <a:cxnSpLocks/>
          </p:cNvCxnSpPr>
          <p:nvPr/>
        </p:nvCxnSpPr>
        <p:spPr>
          <a:xfrm>
            <a:off x="8825117" y="5285612"/>
            <a:ext cx="600615" cy="509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0651F5-73D3-4F84-88D1-34BD92138D88}"/>
              </a:ext>
            </a:extLst>
          </p:cNvPr>
          <p:cNvCxnSpPr>
            <a:cxnSpLocks/>
          </p:cNvCxnSpPr>
          <p:nvPr/>
        </p:nvCxnSpPr>
        <p:spPr>
          <a:xfrm>
            <a:off x="7792503" y="4762861"/>
            <a:ext cx="902348" cy="4890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7A7D91-63F1-46C6-8F0F-94EE65AB25BD}"/>
              </a:ext>
            </a:extLst>
          </p:cNvPr>
          <p:cNvCxnSpPr>
            <a:cxnSpLocks/>
          </p:cNvCxnSpPr>
          <p:nvPr/>
        </p:nvCxnSpPr>
        <p:spPr>
          <a:xfrm>
            <a:off x="7305269" y="4092966"/>
            <a:ext cx="499145" cy="6190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3203B-BF77-4C6A-9974-564B431BFEB5}"/>
              </a:ext>
            </a:extLst>
          </p:cNvPr>
          <p:cNvCxnSpPr>
            <a:cxnSpLocks/>
          </p:cNvCxnSpPr>
          <p:nvPr/>
        </p:nvCxnSpPr>
        <p:spPr>
          <a:xfrm>
            <a:off x="6828493" y="3389166"/>
            <a:ext cx="499145" cy="6190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48678C-831C-4AFE-9DC3-49DFDD198FC4}"/>
              </a:ext>
            </a:extLst>
          </p:cNvPr>
          <p:cNvCxnSpPr>
            <a:cxnSpLocks/>
          </p:cNvCxnSpPr>
          <p:nvPr/>
        </p:nvCxnSpPr>
        <p:spPr>
          <a:xfrm>
            <a:off x="6348222" y="2825149"/>
            <a:ext cx="499145" cy="6190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D3E4D-CF03-4322-A514-735404D03503}"/>
              </a:ext>
            </a:extLst>
          </p:cNvPr>
          <p:cNvCxnSpPr>
            <a:cxnSpLocks/>
          </p:cNvCxnSpPr>
          <p:nvPr/>
        </p:nvCxnSpPr>
        <p:spPr>
          <a:xfrm>
            <a:off x="9358565" y="2683310"/>
            <a:ext cx="511728" cy="5956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BB1293-D037-40AE-96B7-627FCCC5C076}"/>
              </a:ext>
            </a:extLst>
          </p:cNvPr>
          <p:cNvCxnSpPr>
            <a:cxnSpLocks/>
          </p:cNvCxnSpPr>
          <p:nvPr/>
        </p:nvCxnSpPr>
        <p:spPr>
          <a:xfrm flipH="1">
            <a:off x="9870293" y="2540697"/>
            <a:ext cx="369116" cy="7207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E9D261-C64A-4380-9448-E50A6CFFF5E7}"/>
              </a:ext>
            </a:extLst>
          </p:cNvPr>
          <p:cNvCxnSpPr>
            <a:cxnSpLocks/>
          </p:cNvCxnSpPr>
          <p:nvPr/>
        </p:nvCxnSpPr>
        <p:spPr>
          <a:xfrm flipV="1">
            <a:off x="9358565" y="2540697"/>
            <a:ext cx="880844" cy="1426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18B5F6-447D-402A-AE03-8F9A34936524}"/>
              </a:ext>
            </a:extLst>
          </p:cNvPr>
          <p:cNvCxnSpPr>
            <a:cxnSpLocks/>
          </p:cNvCxnSpPr>
          <p:nvPr/>
        </p:nvCxnSpPr>
        <p:spPr>
          <a:xfrm flipH="1">
            <a:off x="8989449" y="2683310"/>
            <a:ext cx="369116" cy="101646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447FBA-F37F-4C80-9903-70FBB64FD055}"/>
              </a:ext>
            </a:extLst>
          </p:cNvPr>
          <p:cNvCxnSpPr>
            <a:cxnSpLocks/>
          </p:cNvCxnSpPr>
          <p:nvPr/>
        </p:nvCxnSpPr>
        <p:spPr>
          <a:xfrm flipV="1">
            <a:off x="8989449" y="3261451"/>
            <a:ext cx="880844" cy="43832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24BE06-1197-4809-A8D6-418037AC9217}"/>
              </a:ext>
            </a:extLst>
          </p:cNvPr>
          <p:cNvCxnSpPr>
            <a:cxnSpLocks/>
          </p:cNvCxnSpPr>
          <p:nvPr/>
        </p:nvCxnSpPr>
        <p:spPr>
          <a:xfrm flipH="1">
            <a:off x="8620333" y="2683310"/>
            <a:ext cx="738232" cy="6368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0B9E67-EBA4-40F3-B749-93D688BB5382}"/>
              </a:ext>
            </a:extLst>
          </p:cNvPr>
          <p:cNvCxnSpPr>
            <a:cxnSpLocks/>
          </p:cNvCxnSpPr>
          <p:nvPr/>
        </p:nvCxnSpPr>
        <p:spPr>
          <a:xfrm>
            <a:off x="8620333" y="3320174"/>
            <a:ext cx="369116" cy="37960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9A4D71-24F9-4F88-9453-D0491FEA1199}"/>
              </a:ext>
            </a:extLst>
          </p:cNvPr>
          <p:cNvCxnSpPr>
            <a:cxnSpLocks/>
          </p:cNvCxnSpPr>
          <p:nvPr/>
        </p:nvCxnSpPr>
        <p:spPr>
          <a:xfrm>
            <a:off x="8846837" y="2087692"/>
            <a:ext cx="511728" cy="5956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61653F-8F0F-40CA-B541-C648FBDF4150}"/>
              </a:ext>
            </a:extLst>
          </p:cNvPr>
          <p:cNvCxnSpPr>
            <a:cxnSpLocks/>
          </p:cNvCxnSpPr>
          <p:nvPr/>
        </p:nvCxnSpPr>
        <p:spPr>
          <a:xfrm flipH="1">
            <a:off x="8846837" y="1492073"/>
            <a:ext cx="453005" cy="5956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65064E-C92C-4812-9DA5-E2285BBD3CE3}"/>
              </a:ext>
            </a:extLst>
          </p:cNvPr>
          <p:cNvCxnSpPr>
            <a:cxnSpLocks/>
          </p:cNvCxnSpPr>
          <p:nvPr/>
        </p:nvCxnSpPr>
        <p:spPr>
          <a:xfrm>
            <a:off x="9299842" y="1500813"/>
            <a:ext cx="499145" cy="6190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AD8E1B-91E6-4450-B907-DC744E51EA7A}"/>
              </a:ext>
            </a:extLst>
          </p:cNvPr>
          <p:cNvCxnSpPr>
            <a:cxnSpLocks/>
          </p:cNvCxnSpPr>
          <p:nvPr/>
        </p:nvCxnSpPr>
        <p:spPr>
          <a:xfrm>
            <a:off x="9811570" y="2146415"/>
            <a:ext cx="427839" cy="3942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D973CD-E12E-4BB2-8CF1-A5DC80D08502}"/>
              </a:ext>
            </a:extLst>
          </p:cNvPr>
          <p:cNvCxnSpPr>
            <a:cxnSpLocks/>
          </p:cNvCxnSpPr>
          <p:nvPr/>
        </p:nvCxnSpPr>
        <p:spPr>
          <a:xfrm>
            <a:off x="8846837" y="2113034"/>
            <a:ext cx="964733" cy="3338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4CC5E3-2218-4256-8306-499E986FEB81}"/>
              </a:ext>
            </a:extLst>
          </p:cNvPr>
          <p:cNvCxnSpPr>
            <a:cxnSpLocks/>
          </p:cNvCxnSpPr>
          <p:nvPr/>
        </p:nvCxnSpPr>
        <p:spPr>
          <a:xfrm>
            <a:off x="9870293" y="3278928"/>
            <a:ext cx="511728" cy="5956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1C48C3-C0DC-4AAC-A731-E8D6680EEA0C}"/>
              </a:ext>
            </a:extLst>
          </p:cNvPr>
          <p:cNvCxnSpPr>
            <a:cxnSpLocks/>
          </p:cNvCxnSpPr>
          <p:nvPr/>
        </p:nvCxnSpPr>
        <p:spPr>
          <a:xfrm>
            <a:off x="10239409" y="2540697"/>
            <a:ext cx="570451" cy="6508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54BB9C-48E7-4D2F-AD7F-FB98DA4C6266}"/>
              </a:ext>
            </a:extLst>
          </p:cNvPr>
          <p:cNvCxnSpPr>
            <a:cxnSpLocks/>
          </p:cNvCxnSpPr>
          <p:nvPr/>
        </p:nvCxnSpPr>
        <p:spPr>
          <a:xfrm flipV="1">
            <a:off x="9870293" y="3191543"/>
            <a:ext cx="939567" cy="699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59A384-8F96-4BF1-994A-91EC8CB274E6}"/>
              </a:ext>
            </a:extLst>
          </p:cNvPr>
          <p:cNvCxnSpPr>
            <a:cxnSpLocks/>
          </p:cNvCxnSpPr>
          <p:nvPr/>
        </p:nvCxnSpPr>
        <p:spPr>
          <a:xfrm>
            <a:off x="10809860" y="3182804"/>
            <a:ext cx="511728" cy="1373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0B7FA8-999A-4CE7-8A9A-BEAF15E4F8FB}"/>
              </a:ext>
            </a:extLst>
          </p:cNvPr>
          <p:cNvCxnSpPr>
            <a:cxnSpLocks/>
          </p:cNvCxnSpPr>
          <p:nvPr/>
        </p:nvCxnSpPr>
        <p:spPr>
          <a:xfrm flipH="1">
            <a:off x="10382021" y="3320174"/>
            <a:ext cx="939567" cy="55437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A00F2D0-8E7B-4B6E-A228-2D2A54CA0F18}"/>
              </a:ext>
            </a:extLst>
          </p:cNvPr>
          <p:cNvSpPr/>
          <p:nvPr/>
        </p:nvSpPr>
        <p:spPr>
          <a:xfrm>
            <a:off x="9257897" y="2579659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endParaRPr lang="en-NL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27A61E-3978-40FF-9493-EF62414E86C1}"/>
              </a:ext>
            </a:extLst>
          </p:cNvPr>
          <p:cNvSpPr/>
          <p:nvPr/>
        </p:nvSpPr>
        <p:spPr>
          <a:xfrm>
            <a:off x="10126157" y="2458718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NL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4D0771-56CC-41EC-B063-D9D62F43172B}"/>
              </a:ext>
            </a:extLst>
          </p:cNvPr>
          <p:cNvSpPr/>
          <p:nvPr/>
        </p:nvSpPr>
        <p:spPr>
          <a:xfrm>
            <a:off x="9742992" y="3151229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endParaRPr lang="en-NL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075D3F-C939-47D8-AE56-CFFB802497F5}"/>
              </a:ext>
            </a:extLst>
          </p:cNvPr>
          <p:cNvSpPr/>
          <p:nvPr/>
        </p:nvSpPr>
        <p:spPr>
          <a:xfrm>
            <a:off x="8876197" y="3602696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n-N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972D51F-7D29-4057-8015-396060967B5A}"/>
              </a:ext>
            </a:extLst>
          </p:cNvPr>
          <p:cNvSpPr/>
          <p:nvPr/>
        </p:nvSpPr>
        <p:spPr>
          <a:xfrm>
            <a:off x="8528823" y="3182804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endParaRPr lang="en-N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F523630-9C91-4645-A051-C68645BC1303}"/>
              </a:ext>
            </a:extLst>
          </p:cNvPr>
          <p:cNvSpPr/>
          <p:nvPr/>
        </p:nvSpPr>
        <p:spPr>
          <a:xfrm>
            <a:off x="8771335" y="1976771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N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E4E740-1E03-4AE6-87B1-B6AF1B5D26A2}"/>
              </a:ext>
            </a:extLst>
          </p:cNvPr>
          <p:cNvSpPr/>
          <p:nvPr/>
        </p:nvSpPr>
        <p:spPr>
          <a:xfrm>
            <a:off x="9685737" y="2060600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N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B36D74C-D0D0-471F-88E4-634208552329}"/>
              </a:ext>
            </a:extLst>
          </p:cNvPr>
          <p:cNvSpPr/>
          <p:nvPr/>
        </p:nvSpPr>
        <p:spPr>
          <a:xfrm>
            <a:off x="9205466" y="1430123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N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2B4765-5F95-41CB-9403-14383883CC16}"/>
              </a:ext>
            </a:extLst>
          </p:cNvPr>
          <p:cNvSpPr/>
          <p:nvPr/>
        </p:nvSpPr>
        <p:spPr>
          <a:xfrm>
            <a:off x="10671441" y="3051737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N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2AB7C9-1C6C-4B31-A138-FDDA6B34C967}"/>
              </a:ext>
            </a:extLst>
          </p:cNvPr>
          <p:cNvSpPr/>
          <p:nvPr/>
        </p:nvSpPr>
        <p:spPr>
          <a:xfrm>
            <a:off x="11178976" y="3216523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NL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700314-5031-48B9-8A93-B528646F7DC6}"/>
              </a:ext>
            </a:extLst>
          </p:cNvPr>
          <p:cNvSpPr/>
          <p:nvPr/>
        </p:nvSpPr>
        <p:spPr>
          <a:xfrm>
            <a:off x="10287926" y="3725967"/>
            <a:ext cx="201335" cy="20730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5FE1D9-3740-42D8-BB7F-EDA94C0BCDEF}"/>
                  </a:ext>
                </a:extLst>
              </p:cNvPr>
              <p:cNvSpPr/>
              <p:nvPr/>
            </p:nvSpPr>
            <p:spPr>
              <a:xfrm>
                <a:off x="7351049" y="4519225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5FE1D9-3740-42D8-BB7F-EDA94C0BC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49" y="4519225"/>
                <a:ext cx="895868" cy="4937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D34E63-F040-4678-AE86-AFABB6FED01D}"/>
                  </a:ext>
                </a:extLst>
              </p:cNvPr>
              <p:cNvSpPr/>
              <p:nvPr/>
            </p:nvSpPr>
            <p:spPr>
              <a:xfrm>
                <a:off x="6709631" y="5243317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D34E63-F040-4678-AE86-AFABB6FED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631" y="5243317"/>
                <a:ext cx="895868" cy="49379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5CA4556-CE79-419E-91FC-8510A864A51B}"/>
                  </a:ext>
                </a:extLst>
              </p:cNvPr>
              <p:cNvSpPr/>
              <p:nvPr/>
            </p:nvSpPr>
            <p:spPr>
              <a:xfrm>
                <a:off x="6455181" y="6015131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5CA4556-CE79-419E-91FC-8510A864A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81" y="6015131"/>
                <a:ext cx="895868" cy="49379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8ECDE14-A6DA-4C88-88BE-DA111AC4E5EC}"/>
                  </a:ext>
                </a:extLst>
              </p:cNvPr>
              <p:cNvSpPr/>
              <p:nvPr/>
            </p:nvSpPr>
            <p:spPr>
              <a:xfrm>
                <a:off x="6868300" y="3884216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8ECDE14-A6DA-4C88-88BE-DA111AC4E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00" y="3884216"/>
                <a:ext cx="965498" cy="49094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C797DD6-4AAC-48BA-8967-032BF68A7DFF}"/>
                  </a:ext>
                </a:extLst>
              </p:cNvPr>
              <p:cNvSpPr/>
              <p:nvPr/>
            </p:nvSpPr>
            <p:spPr>
              <a:xfrm>
                <a:off x="6455181" y="3160724"/>
                <a:ext cx="862734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C797DD6-4AAC-48BA-8967-032BF68A7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81" y="3160724"/>
                <a:ext cx="862734" cy="49094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9B2B5FC-8DE2-47F4-84DB-D8A8B326F0F6}"/>
                  </a:ext>
                </a:extLst>
              </p:cNvPr>
              <p:cNvSpPr/>
              <p:nvPr/>
            </p:nvSpPr>
            <p:spPr>
              <a:xfrm>
                <a:off x="5908378" y="2584577"/>
                <a:ext cx="826420" cy="43713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9B2B5FC-8DE2-47F4-84DB-D8A8B326F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378" y="2584577"/>
                <a:ext cx="826420" cy="4371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D9FCD43-CC85-4701-88F8-B37DC5D491C5}"/>
                  </a:ext>
                </a:extLst>
              </p:cNvPr>
              <p:cNvSpPr/>
              <p:nvPr/>
            </p:nvSpPr>
            <p:spPr>
              <a:xfrm>
                <a:off x="8246917" y="4996421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D9FCD43-CC85-4701-88F8-B37DC5D49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917" y="4996421"/>
                <a:ext cx="895868" cy="4937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958E66-77D5-4598-9091-09BDC713F863}"/>
                  </a:ext>
                </a:extLst>
              </p:cNvPr>
              <p:cNvSpPr/>
              <p:nvPr/>
            </p:nvSpPr>
            <p:spPr>
              <a:xfrm>
                <a:off x="8977798" y="5587754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958E66-77D5-4598-9091-09BDC713F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98" y="5587754"/>
                <a:ext cx="895868" cy="49379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C489E0F-4B00-483C-BD08-1CB5BF453D1B}"/>
                  </a:ext>
                </a:extLst>
              </p:cNvPr>
              <p:cNvSpPr/>
              <p:nvPr/>
            </p:nvSpPr>
            <p:spPr>
              <a:xfrm>
                <a:off x="9425732" y="6262026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C489E0F-4B00-483C-BD08-1CB5BF453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732" y="6262026"/>
                <a:ext cx="895868" cy="49379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1F2523B-768A-4CA4-839C-175F55C03CD8}"/>
                  </a:ext>
                </a:extLst>
              </p:cNvPr>
              <p:cNvSpPr/>
              <p:nvPr/>
            </p:nvSpPr>
            <p:spPr>
              <a:xfrm>
                <a:off x="6868300" y="3877880"/>
                <a:ext cx="965498" cy="49094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1F2523B-768A-4CA4-839C-175F55C03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00" y="3877880"/>
                <a:ext cx="965498" cy="49094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33B784E-5D71-4099-A8B0-9882355D4FF3}"/>
                  </a:ext>
                </a:extLst>
              </p:cNvPr>
              <p:cNvSpPr/>
              <p:nvPr/>
            </p:nvSpPr>
            <p:spPr>
              <a:xfrm>
                <a:off x="6449244" y="3150768"/>
                <a:ext cx="862734" cy="49094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33B784E-5D71-4099-A8B0-9882355D4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244" y="3150768"/>
                <a:ext cx="862734" cy="49094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8784867-DBD0-4DEE-9562-BAA9394F4503}"/>
                  </a:ext>
                </a:extLst>
              </p:cNvPr>
              <p:cNvSpPr/>
              <p:nvPr/>
            </p:nvSpPr>
            <p:spPr>
              <a:xfrm>
                <a:off x="5908378" y="2591815"/>
                <a:ext cx="826420" cy="43713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8784867-DBD0-4DEE-9562-BAA9394F4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378" y="2591815"/>
                <a:ext cx="826420" cy="4371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B25409D-E4EE-47FD-A19F-1335983A5379}"/>
                  </a:ext>
                </a:extLst>
              </p:cNvPr>
              <p:cNvSpPr/>
              <p:nvPr/>
            </p:nvSpPr>
            <p:spPr>
              <a:xfrm>
                <a:off x="7351049" y="4510084"/>
                <a:ext cx="895868" cy="49379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B25409D-E4EE-47FD-A19F-1335983A5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49" y="4510084"/>
                <a:ext cx="895868" cy="49379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FEBDD17-070E-4272-9E24-4CD565D865B3}"/>
                  </a:ext>
                </a:extLst>
              </p:cNvPr>
              <p:cNvSpPr/>
              <p:nvPr/>
            </p:nvSpPr>
            <p:spPr>
              <a:xfrm>
                <a:off x="6709631" y="5243317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FEBDD17-070E-4272-9E24-4CD565D86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631" y="5243317"/>
                <a:ext cx="895868" cy="49379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5058BA1-A862-47B1-8D39-95F886CE18BC}"/>
                  </a:ext>
                </a:extLst>
              </p:cNvPr>
              <p:cNvSpPr/>
              <p:nvPr/>
            </p:nvSpPr>
            <p:spPr>
              <a:xfrm>
                <a:off x="6455181" y="6015131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5058BA1-A862-47B1-8D39-95F886CE1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81" y="6015131"/>
                <a:ext cx="895868" cy="49379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76ECD83-67EE-4DCD-B316-0E35588DA598}"/>
                  </a:ext>
                </a:extLst>
              </p:cNvPr>
              <p:cNvSpPr/>
              <p:nvPr/>
            </p:nvSpPr>
            <p:spPr>
              <a:xfrm>
                <a:off x="6868300" y="3884216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76ECD83-67EE-4DCD-B316-0E35588DA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00" y="3884216"/>
                <a:ext cx="965498" cy="490945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8EB8A60-FC06-40CD-8979-80F2E938F4EB}"/>
                  </a:ext>
                </a:extLst>
              </p:cNvPr>
              <p:cNvSpPr/>
              <p:nvPr/>
            </p:nvSpPr>
            <p:spPr>
              <a:xfrm>
                <a:off x="6455181" y="3160724"/>
                <a:ext cx="862734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8EB8A60-FC06-40CD-8979-80F2E938F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81" y="3160724"/>
                <a:ext cx="862734" cy="490945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27D4DFB-4BA0-4BEA-9706-4F3E9F5671E7}"/>
                  </a:ext>
                </a:extLst>
              </p:cNvPr>
              <p:cNvSpPr/>
              <p:nvPr/>
            </p:nvSpPr>
            <p:spPr>
              <a:xfrm>
                <a:off x="5908378" y="2584577"/>
                <a:ext cx="826420" cy="43713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27D4DFB-4BA0-4BEA-9706-4F3E9F567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378" y="2584577"/>
                <a:ext cx="826420" cy="4371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D854AA8-CE8F-44D9-9839-5B05C5B7FCAD}"/>
                  </a:ext>
                </a:extLst>
              </p:cNvPr>
              <p:cNvSpPr/>
              <p:nvPr/>
            </p:nvSpPr>
            <p:spPr>
              <a:xfrm>
                <a:off x="8246917" y="4996421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D854AA8-CE8F-44D9-9839-5B05C5B7F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917" y="4996421"/>
                <a:ext cx="895868" cy="493791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849ED94-A535-4FCB-87E6-85FED46B2109}"/>
                  </a:ext>
                </a:extLst>
              </p:cNvPr>
              <p:cNvSpPr/>
              <p:nvPr/>
            </p:nvSpPr>
            <p:spPr>
              <a:xfrm>
                <a:off x="8977798" y="5587754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849ED94-A535-4FCB-87E6-85FED46B2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98" y="5587754"/>
                <a:ext cx="895868" cy="493791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47C4F4A-0AD2-4443-8626-5EB08C94DC77}"/>
                  </a:ext>
                </a:extLst>
              </p:cNvPr>
              <p:cNvSpPr/>
              <p:nvPr/>
            </p:nvSpPr>
            <p:spPr>
              <a:xfrm>
                <a:off x="9425732" y="6262026"/>
                <a:ext cx="895868" cy="4937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47C4F4A-0AD2-4443-8626-5EB08C94D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732" y="6262026"/>
                <a:ext cx="895868" cy="49379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D41CC7C-2E83-4446-842A-AC0BEE6588AE}"/>
                  </a:ext>
                </a:extLst>
              </p:cNvPr>
              <p:cNvSpPr txBox="1"/>
              <p:nvPr/>
            </p:nvSpPr>
            <p:spPr>
              <a:xfrm>
                <a:off x="9036521" y="4863529"/>
                <a:ext cx="36625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NL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D41CC7C-2E83-4446-842A-AC0BEE65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521" y="4863529"/>
                <a:ext cx="366254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24DECDD-3F60-47DB-A4DB-71E0D735D67B}"/>
              </a:ext>
            </a:extLst>
          </p:cNvPr>
          <p:cNvSpPr/>
          <p:nvPr/>
        </p:nvSpPr>
        <p:spPr>
          <a:xfrm>
            <a:off x="9611913" y="2231179"/>
            <a:ext cx="1846548" cy="216906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F19417D-84BE-45B7-8939-08ED655B2C5F}"/>
                  </a:ext>
                </a:extLst>
              </p:cNvPr>
              <p:cNvSpPr txBox="1"/>
              <p:nvPr/>
            </p:nvSpPr>
            <p:spPr>
              <a:xfrm>
                <a:off x="10713923" y="2374839"/>
                <a:ext cx="5270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F19417D-84BE-45B7-8939-08ED655B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923" y="2374839"/>
                <a:ext cx="527067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1E8DE49-EA33-48EC-B64C-48E650AD9F8A}"/>
                  </a:ext>
                </a:extLst>
              </p:cNvPr>
              <p:cNvSpPr txBox="1"/>
              <p:nvPr/>
            </p:nvSpPr>
            <p:spPr>
              <a:xfrm>
                <a:off x="8150417" y="2438206"/>
                <a:ext cx="43909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NL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1E8DE49-EA33-48EC-B64C-48E650AD9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417" y="2438206"/>
                <a:ext cx="439095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8191863-9E7D-42E9-92DC-9C00A80142B9}"/>
                  </a:ext>
                </a:extLst>
              </p:cNvPr>
              <p:cNvSpPr txBox="1"/>
              <p:nvPr/>
            </p:nvSpPr>
            <p:spPr>
              <a:xfrm>
                <a:off x="7806761" y="5747916"/>
                <a:ext cx="4233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NL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8191863-9E7D-42E9-92DC-9C00A801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61" y="5747916"/>
                <a:ext cx="423321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0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EE1D-CDB6-4DA8-B233-A3864B43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tree decompositions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D8EB-0495-4E00-9BDB-0650E14AD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 rooted tree decomposition is </a:t>
                </a:r>
                <a:r>
                  <a:rPr lang="en-US" dirty="0">
                    <a:solidFill>
                      <a:schemeClr val="accent1"/>
                    </a:solidFill>
                  </a:rPr>
                  <a:t>nice</a:t>
                </a:r>
                <a:r>
                  <a:rPr lang="en-US" dirty="0"/>
                  <a:t> if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following types</a:t>
                </a:r>
              </a:p>
              <a:p>
                <a:r>
                  <a:rPr lang="en-US" b="1" dirty="0"/>
                  <a:t>Leaf </a:t>
                </a:r>
                <a:r>
                  <a:rPr lang="en-US" dirty="0"/>
                  <a:t>– The node has no children,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 ∅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Join</a:t>
                </a:r>
                <a:r>
                  <a:rPr lang="en-US" dirty="0"/>
                  <a:t> – The node has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disjoint</a:t>
                </a:r>
              </a:p>
              <a:p>
                <a:r>
                  <a:rPr lang="en-US" b="1" dirty="0"/>
                  <a:t>Introduce</a:t>
                </a:r>
                <a:r>
                  <a:rPr lang="en-US" dirty="0"/>
                  <a:t> – The node has one child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Forget</a:t>
                </a:r>
                <a:r>
                  <a:rPr lang="en-US" dirty="0"/>
                  <a:t> – The node has one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Every tree decomposition can efficiently be made nice, </a:t>
                </a:r>
              </a:p>
              <a:p>
                <a:pPr marL="0" indent="0">
                  <a:buNone/>
                </a:pPr>
                <a:r>
                  <a:rPr lang="en-US" dirty="0"/>
                  <a:t>without increasing its width</a:t>
                </a:r>
              </a:p>
              <a:p>
                <a:r>
                  <a:rPr lang="en-US" dirty="0"/>
                  <a:t>We will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D8EB-0495-4E00-9BDB-0650E14AD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 b="-12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7DA215-D0AD-402C-B0BC-34A4ED747C05}"/>
              </a:ext>
            </a:extLst>
          </p:cNvPr>
          <p:cNvCxnSpPr>
            <a:cxnSpLocks/>
          </p:cNvCxnSpPr>
          <p:nvPr/>
        </p:nvCxnSpPr>
        <p:spPr>
          <a:xfrm>
            <a:off x="10040457" y="4279824"/>
            <a:ext cx="83305" cy="165166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28CBB7-12D7-4787-9E49-6C4A94883300}"/>
              </a:ext>
            </a:extLst>
          </p:cNvPr>
          <p:cNvCxnSpPr>
            <a:cxnSpLocks/>
          </p:cNvCxnSpPr>
          <p:nvPr/>
        </p:nvCxnSpPr>
        <p:spPr>
          <a:xfrm>
            <a:off x="8750764" y="4297092"/>
            <a:ext cx="23387" cy="163439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4A5160-E57B-44FA-AD47-6F839AA460F6}"/>
              </a:ext>
            </a:extLst>
          </p:cNvPr>
          <p:cNvCxnSpPr>
            <a:cxnSpLocks/>
          </p:cNvCxnSpPr>
          <p:nvPr/>
        </p:nvCxnSpPr>
        <p:spPr>
          <a:xfrm flipH="1">
            <a:off x="9546451" y="1690688"/>
            <a:ext cx="517393" cy="98544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159AA-EF4D-4903-B7F3-A63FF4374024}"/>
              </a:ext>
            </a:extLst>
          </p:cNvPr>
          <p:cNvCxnSpPr>
            <a:cxnSpLocks/>
          </p:cNvCxnSpPr>
          <p:nvPr/>
        </p:nvCxnSpPr>
        <p:spPr>
          <a:xfrm>
            <a:off x="9515169" y="2767175"/>
            <a:ext cx="31282" cy="668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5795BD-415D-4F4D-8828-DFBABA16144C}"/>
              </a:ext>
            </a:extLst>
          </p:cNvPr>
          <p:cNvCxnSpPr>
            <a:cxnSpLocks/>
          </p:cNvCxnSpPr>
          <p:nvPr/>
        </p:nvCxnSpPr>
        <p:spPr>
          <a:xfrm flipH="1">
            <a:off x="8774151" y="3503494"/>
            <a:ext cx="741018" cy="82022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60643-5AFB-41D9-8A1A-56159B5BE995}"/>
              </a:ext>
            </a:extLst>
          </p:cNvPr>
          <p:cNvCxnSpPr>
            <a:cxnSpLocks/>
          </p:cNvCxnSpPr>
          <p:nvPr/>
        </p:nvCxnSpPr>
        <p:spPr>
          <a:xfrm>
            <a:off x="9564699" y="3569742"/>
            <a:ext cx="499145" cy="6190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ABB1E7-7E2D-48B5-97B5-B52319DFDB8C}"/>
                  </a:ext>
                </a:extLst>
              </p:cNvPr>
              <p:cNvSpPr/>
              <p:nvPr/>
            </p:nvSpPr>
            <p:spPr>
              <a:xfrm>
                <a:off x="9546451" y="3988944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ABB1E7-7E2D-48B5-97B5-B52319DFD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1" y="3988944"/>
                <a:ext cx="965498" cy="49094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49CE462-43E1-469A-8449-8DAA39BE36D7}"/>
                  </a:ext>
                </a:extLst>
              </p:cNvPr>
              <p:cNvSpPr/>
              <p:nvPr/>
            </p:nvSpPr>
            <p:spPr>
              <a:xfrm>
                <a:off x="9133332" y="3265452"/>
                <a:ext cx="862734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49CE462-43E1-469A-8449-8DAA39BE3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32" y="3265452"/>
                <a:ext cx="862734" cy="49094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6B21072-824D-4BE3-AF24-21A87F536F8C}"/>
                  </a:ext>
                </a:extLst>
              </p:cNvPr>
              <p:cNvSpPr/>
              <p:nvPr/>
            </p:nvSpPr>
            <p:spPr>
              <a:xfrm>
                <a:off x="8205205" y="4028778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6B21072-824D-4BE3-AF24-21A87F536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05" y="4028778"/>
                <a:ext cx="965498" cy="49094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C48706-95EF-48E5-A893-471AA7CBA6B2}"/>
              </a:ext>
            </a:extLst>
          </p:cNvPr>
          <p:cNvSpPr txBox="1"/>
          <p:nvPr/>
        </p:nvSpPr>
        <p:spPr>
          <a:xfrm>
            <a:off x="10029200" y="3175253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join</a:t>
            </a:r>
            <a:endParaRPr lang="en-NL" sz="2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785A044-CB5D-4B7A-B3E4-440FDA6A9B0E}"/>
                  </a:ext>
                </a:extLst>
              </p:cNvPr>
              <p:cNvSpPr/>
              <p:nvPr/>
            </p:nvSpPr>
            <p:spPr>
              <a:xfrm>
                <a:off x="8978199" y="2437436"/>
                <a:ext cx="1115580" cy="501652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NL" i="1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785A044-CB5D-4B7A-B3E4-440FDA6A9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199" y="2437436"/>
                <a:ext cx="1115580" cy="5016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1E7B2B-8519-428D-99FF-6A9500C56733}"/>
              </a:ext>
            </a:extLst>
          </p:cNvPr>
          <p:cNvSpPr txBox="1"/>
          <p:nvPr/>
        </p:nvSpPr>
        <p:spPr>
          <a:xfrm>
            <a:off x="10293448" y="2551732"/>
            <a:ext cx="873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forget</a:t>
            </a:r>
            <a:endParaRPr lang="en-NL" sz="2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1C50D05-16AA-411F-9D77-933D30A9813D}"/>
                  </a:ext>
                </a:extLst>
              </p:cNvPr>
              <p:cNvSpPr/>
              <p:nvPr/>
            </p:nvSpPr>
            <p:spPr>
              <a:xfrm>
                <a:off x="9641013" y="4812269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1C50D05-16AA-411F-9D77-933D30A98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013" y="4812269"/>
                <a:ext cx="965498" cy="49094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3AABB95-6FA0-4A10-94F7-BDE33B03BEB9}"/>
                  </a:ext>
                </a:extLst>
              </p:cNvPr>
              <p:cNvSpPr/>
              <p:nvPr/>
            </p:nvSpPr>
            <p:spPr>
              <a:xfrm>
                <a:off x="8244196" y="4802847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3AABB95-6FA0-4A10-94F7-BDE33B03B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96" y="4802847"/>
                <a:ext cx="965498" cy="49094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094F8E-8E68-45F7-B45A-EBA27A200848}"/>
                  </a:ext>
                </a:extLst>
              </p:cNvPr>
              <p:cNvSpPr/>
              <p:nvPr/>
            </p:nvSpPr>
            <p:spPr>
              <a:xfrm>
                <a:off x="9676370" y="5686018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094F8E-8E68-45F7-B45A-EBA27A200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370" y="5686018"/>
                <a:ext cx="965498" cy="49094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EF750A8-E968-471F-B088-86E8CA868F16}"/>
                  </a:ext>
                </a:extLst>
              </p:cNvPr>
              <p:cNvSpPr/>
              <p:nvPr/>
            </p:nvSpPr>
            <p:spPr>
              <a:xfrm>
                <a:off x="8291402" y="5668750"/>
                <a:ext cx="965498" cy="490945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EF750A8-E968-471F-B088-86E8CA868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02" y="5668750"/>
                <a:ext cx="965498" cy="49094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A3F9B91-7AAB-428A-815F-A16DC8D53D62}"/>
              </a:ext>
            </a:extLst>
          </p:cNvPr>
          <p:cNvSpPr txBox="1"/>
          <p:nvPr/>
        </p:nvSpPr>
        <p:spPr>
          <a:xfrm>
            <a:off x="10588273" y="3973334"/>
            <a:ext cx="1285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introduce</a:t>
            </a:r>
            <a:endParaRPr lang="en-NL" sz="22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C12DEF-45EC-409A-9EE2-8D6D1BBF947B}"/>
              </a:ext>
            </a:extLst>
          </p:cNvPr>
          <p:cNvSpPr txBox="1"/>
          <p:nvPr/>
        </p:nvSpPr>
        <p:spPr>
          <a:xfrm>
            <a:off x="10606511" y="4789488"/>
            <a:ext cx="1285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introduce</a:t>
            </a:r>
            <a:endParaRPr lang="en-NL" sz="22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05CEB-8BFB-418C-A82F-7C5BB551C400}"/>
              </a:ext>
            </a:extLst>
          </p:cNvPr>
          <p:cNvSpPr txBox="1"/>
          <p:nvPr/>
        </p:nvSpPr>
        <p:spPr>
          <a:xfrm>
            <a:off x="10646013" y="5716046"/>
            <a:ext cx="609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leaf</a:t>
            </a:r>
            <a:endParaRPr lang="en-NL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8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B48-2B8D-47C0-932E-5CD6FB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Approximate Turing kernel for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Independent Set</a:t>
            </a:r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BC15-94B3-4AD8-9092-1FDB6048E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821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414D-9D7F-44E1-90C5-EE68E913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Overview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a good separator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separate the graph into (small) A and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Ask the oracle for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of part 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Recurse to find an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for part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solution</a:t>
                </a: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/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Theorem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Independent Set 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-approximate Turing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vertices.</a:t>
                </a:r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D6F1F-E3EF-477C-AE61-83399ED7932A}"/>
              </a:ext>
            </a:extLst>
          </p:cNvPr>
          <p:cNvGrpSpPr/>
          <p:nvPr/>
        </p:nvGrpSpPr>
        <p:grpSpPr>
          <a:xfrm>
            <a:off x="9261446" y="3763965"/>
            <a:ext cx="2549726" cy="2853834"/>
            <a:chOff x="9108967" y="3062743"/>
            <a:chExt cx="3020987" cy="348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/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F5372B-23CB-4580-95D5-60AAEE2B13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6338" y="3953414"/>
              <a:ext cx="907070" cy="11667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6E58BA-39E3-4267-9C85-408A1DA9810A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142" y="3703853"/>
              <a:ext cx="289266" cy="14163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90617B-8574-48C9-85FB-89EB9811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8842" y="3828633"/>
              <a:ext cx="1315380" cy="12915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497115-1FCE-49DC-A58C-3A134349C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984" y="3801014"/>
              <a:ext cx="608898" cy="139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F53EE4-FB0A-4A99-9B38-9624FDFC3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22" y="4097428"/>
              <a:ext cx="352890" cy="1137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629038-4A2A-4433-9A5A-CEC6A4154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798" y="3920908"/>
              <a:ext cx="1108974" cy="11708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E30D61-9D3B-44C2-83AD-913C0750A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9945" y="3935571"/>
              <a:ext cx="864482" cy="118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/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544ECB-0863-415B-A8E3-A7B63E22B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20017" y="5184021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C85002-393D-4369-B717-D5A416763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2732" y="5156911"/>
              <a:ext cx="116828" cy="8539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A4B415-1E8A-46BA-90FE-2221DE8B5A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1723" y="5109937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/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AF9EE7-39B5-439B-BFFC-7DA5C9A21940}"/>
                </a:ext>
              </a:extLst>
            </p:cNvPr>
            <p:cNvSpPr/>
            <p:nvPr/>
          </p:nvSpPr>
          <p:spPr>
            <a:xfrm>
              <a:off x="10422883" y="4837442"/>
              <a:ext cx="754199" cy="50860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3858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414D-9D7F-44E1-90C5-EE68E913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Overview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Find a good separator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/>
                  <a:t>, separate the graph into (small) A and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Ask the oracle for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of part 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Recurse to find an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for part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solution</a:t>
                </a: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/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Theorem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Independent Set 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-approximate Turing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vertices.</a:t>
                </a:r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D6F1F-E3EF-477C-AE61-83399ED7932A}"/>
              </a:ext>
            </a:extLst>
          </p:cNvPr>
          <p:cNvGrpSpPr/>
          <p:nvPr/>
        </p:nvGrpSpPr>
        <p:grpSpPr>
          <a:xfrm>
            <a:off x="9261446" y="3763965"/>
            <a:ext cx="2549726" cy="2853834"/>
            <a:chOff x="9108967" y="3062743"/>
            <a:chExt cx="3020987" cy="348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/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F5372B-23CB-4580-95D5-60AAEE2B13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6338" y="3953414"/>
              <a:ext cx="907070" cy="11667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6E58BA-39E3-4267-9C85-408A1DA9810A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142" y="3703853"/>
              <a:ext cx="289266" cy="14163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90617B-8574-48C9-85FB-89EB9811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8842" y="3828633"/>
              <a:ext cx="1315380" cy="12915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497115-1FCE-49DC-A58C-3A134349C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984" y="3801014"/>
              <a:ext cx="608898" cy="139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F53EE4-FB0A-4A99-9B38-9624FDFC3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22" y="4097428"/>
              <a:ext cx="352890" cy="1137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629038-4A2A-4433-9A5A-CEC6A4154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798" y="3920908"/>
              <a:ext cx="1108974" cy="11708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E30D61-9D3B-44C2-83AD-913C0750A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9945" y="3935571"/>
              <a:ext cx="864482" cy="118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/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544ECB-0863-415B-A8E3-A7B63E22B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20017" y="5184021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C85002-393D-4369-B717-D5A416763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2732" y="5156911"/>
              <a:ext cx="116828" cy="8539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A4B415-1E8A-46BA-90FE-2221DE8B5A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1723" y="5109937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/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AF9EE7-39B5-439B-BFFC-7DA5C9A21940}"/>
                </a:ext>
              </a:extLst>
            </p:cNvPr>
            <p:cNvSpPr/>
            <p:nvPr/>
          </p:nvSpPr>
          <p:spPr>
            <a:xfrm>
              <a:off x="10422883" y="4837442"/>
              <a:ext cx="754199" cy="50860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3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E2FF-2035-4F31-BC54-39A48BE3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separator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EC4BD-8707-4CB7-AA93-4F9855F19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a good separator? Separate the graph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such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≤ℓ+1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a </a:t>
                </a:r>
                <a:r>
                  <a:rPr lang="en-US" dirty="0">
                    <a:solidFill>
                      <a:schemeClr val="accent1"/>
                    </a:solidFill>
                  </a:rPr>
                  <a:t>bag in the tree decomposition</a:t>
                </a:r>
                <a:r>
                  <a:rPr lang="en-US" dirty="0"/>
                  <a:t>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will determine the size of the kernel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The part of an optimal solution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sufficiently large </a:t>
                </a:r>
              </a:p>
              <a:p>
                <a:pPr lvl="1"/>
                <a:r>
                  <a:rPr lang="en-US" dirty="0"/>
                  <a:t>By discarding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C00000"/>
                    </a:solidFill>
                  </a:rPr>
                  <a:t>loose out on value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should be small, compared to IS(G[A])</a:t>
                </a:r>
              </a:p>
              <a:p>
                <a:pPr lvl="1"/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EC4BD-8707-4CB7-AA93-4F9855F19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A1A37A0-4126-42F7-BF6C-7ED61DA4C71A}"/>
              </a:ext>
            </a:extLst>
          </p:cNvPr>
          <p:cNvGrpSpPr/>
          <p:nvPr/>
        </p:nvGrpSpPr>
        <p:grpSpPr>
          <a:xfrm>
            <a:off x="8690995" y="2388171"/>
            <a:ext cx="2549726" cy="2853834"/>
            <a:chOff x="9108967" y="3062743"/>
            <a:chExt cx="3020987" cy="348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4A42F8-5A06-431B-B013-2FF6A143A296}"/>
                    </a:ext>
                  </a:extLst>
                </p:cNvPr>
                <p:cNvSpPr txBox="1"/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4A42F8-5A06-431B-B013-2FF6A143A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86D6F2E-297C-416F-9D7D-4A78B9D0B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6338" y="3953414"/>
              <a:ext cx="907070" cy="11667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E981C4-105A-4EFB-A6F6-BFCE08081B4F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142" y="3703853"/>
              <a:ext cx="289266" cy="14163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D6FE1C-97E2-4E25-8C3B-D00B09E72E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8842" y="3828633"/>
              <a:ext cx="1315380" cy="12915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2E9B7D-9112-45B9-823B-ADA1EA1EA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984" y="3801014"/>
              <a:ext cx="608898" cy="139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19D02B-3C34-4134-B906-B75C65770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22" y="4097428"/>
              <a:ext cx="352890" cy="1137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A7500-B3CD-4734-A446-2018A6E5A9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798" y="3920908"/>
              <a:ext cx="1108974" cy="11708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56AB80-4C6B-4C28-A891-731AE34E1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9945" y="3935571"/>
              <a:ext cx="864482" cy="118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8DB615C-9F25-4E0F-9DAC-E739527D7F13}"/>
                    </a:ext>
                  </a:extLst>
                </p:cNvPr>
                <p:cNvSpPr/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8DB615C-9F25-4E0F-9DAC-E739527D7F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78F629-3171-4020-99AB-21796590B2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20017" y="5184021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5970A6-6AB5-4D42-85CE-CAD9F11E8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2732" y="5156911"/>
              <a:ext cx="116828" cy="8539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2DE983-23CC-4952-92F2-B2B5667CB4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1723" y="5109937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CDDF2C9-AC7A-4071-811D-552DD0705897}"/>
                    </a:ext>
                  </a:extLst>
                </p:cNvPr>
                <p:cNvSpPr/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CDDF2C9-AC7A-4071-811D-552DD0705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4E71D5F-D809-402D-AC4B-57E51C1DA901}"/>
                </a:ext>
              </a:extLst>
            </p:cNvPr>
            <p:cNvSpPr/>
            <p:nvPr/>
          </p:nvSpPr>
          <p:spPr>
            <a:xfrm>
              <a:off x="10422883" y="4837442"/>
              <a:ext cx="754199" cy="50860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55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E8E2FF-2035-4F31-BC54-39A48BE376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E8E2FF-2035-4F31-BC54-39A48BE37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EC4BD-8707-4CB7-AA93-4F9855F19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Proof</a:t>
                </a:r>
              </a:p>
              <a:p>
                <a:pPr marL="0" indent="0">
                  <a:buNone/>
                </a:pPr>
                <a:r>
                  <a:rPr lang="en-US" dirty="0"/>
                  <a:t>Various options, immediate from alternative definition of TW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Conclusion</a:t>
                </a:r>
              </a:p>
              <a:p>
                <a:pPr marL="0" indent="0">
                  <a:buNone/>
                </a:pPr>
                <a:r>
                  <a:rPr lang="en-US" dirty="0"/>
                  <a:t> 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EC4BD-8707-4CB7-AA93-4F9855F19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A1A37A0-4126-42F7-BF6C-7ED61DA4C71A}"/>
              </a:ext>
            </a:extLst>
          </p:cNvPr>
          <p:cNvGrpSpPr/>
          <p:nvPr/>
        </p:nvGrpSpPr>
        <p:grpSpPr>
          <a:xfrm>
            <a:off x="8690995" y="2388171"/>
            <a:ext cx="2549726" cy="2853834"/>
            <a:chOff x="9108967" y="3062743"/>
            <a:chExt cx="3020987" cy="348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4A42F8-5A06-431B-B013-2FF6A143A296}"/>
                    </a:ext>
                  </a:extLst>
                </p:cNvPr>
                <p:cNvSpPr txBox="1"/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4A42F8-5A06-431B-B013-2FF6A143A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86D6F2E-297C-416F-9D7D-4A78B9D0B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6338" y="3953414"/>
              <a:ext cx="907070" cy="11667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E981C4-105A-4EFB-A6F6-BFCE08081B4F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142" y="3703853"/>
              <a:ext cx="289266" cy="14163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D6FE1C-97E2-4E25-8C3B-D00B09E72E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8842" y="3828633"/>
              <a:ext cx="1315380" cy="12915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2E9B7D-9112-45B9-823B-ADA1EA1EA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984" y="3801014"/>
              <a:ext cx="608898" cy="139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19D02B-3C34-4134-B906-B75C65770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22" y="4097428"/>
              <a:ext cx="352890" cy="1137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A7500-B3CD-4734-A446-2018A6E5A9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798" y="3920908"/>
              <a:ext cx="1108974" cy="11708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56AB80-4C6B-4C28-A891-731AE34E1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9945" y="3935571"/>
              <a:ext cx="864482" cy="118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8DB615C-9F25-4E0F-9DAC-E739527D7F13}"/>
                    </a:ext>
                  </a:extLst>
                </p:cNvPr>
                <p:cNvSpPr/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8DB615C-9F25-4E0F-9DAC-E739527D7F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78F629-3171-4020-99AB-21796590B2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20017" y="5184021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5970A6-6AB5-4D42-85CE-CAD9F11E8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2732" y="5156911"/>
              <a:ext cx="116828" cy="8539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2DE983-23CC-4952-92F2-B2B5667CB4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1723" y="5109937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CDDF2C9-AC7A-4071-811D-552DD0705897}"/>
                    </a:ext>
                  </a:extLst>
                </p:cNvPr>
                <p:cNvSpPr/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CDDF2C9-AC7A-4071-811D-552DD0705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4E71D5F-D809-402D-AC4B-57E51C1DA901}"/>
                </a:ext>
              </a:extLst>
            </p:cNvPr>
            <p:cNvSpPr/>
            <p:nvPr/>
          </p:nvSpPr>
          <p:spPr>
            <a:xfrm>
              <a:off x="10422883" y="4837442"/>
              <a:ext cx="754199" cy="50860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C68BC-BA05-4427-89F4-3B0B10990067}"/>
                  </a:ext>
                </a:extLst>
              </p:cNvPr>
              <p:cNvSpPr txBox="1"/>
              <p:nvPr/>
            </p:nvSpPr>
            <p:spPr>
              <a:xfrm>
                <a:off x="838200" y="1396795"/>
                <a:ext cx="7435323" cy="164162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Theorem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 graph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 and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has an independent set of size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ℓ+1</m:t>
                        </m:r>
                      </m:den>
                    </m:f>
                  </m:oMath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C68BC-BA05-4427-89F4-3B0B1099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96795"/>
                <a:ext cx="7435323" cy="1641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94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E2FF-2035-4F31-BC54-39A48BE3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separator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EC4BD-8707-4CB7-AA93-4F9855F19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Find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Recurse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too large</a:t>
                </a:r>
              </a:p>
              <a:p>
                <a:pPr lvl="1"/>
                <a:r>
                  <a:rPr lang="en-US" b="1" dirty="0"/>
                  <a:t>Join node </a:t>
                </a:r>
                <a:r>
                  <a:rPr lang="en-US" dirty="0"/>
                  <a:t>– Recurse on subtree with at least half the vertices</a:t>
                </a:r>
              </a:p>
              <a:p>
                <a:pPr lvl="1"/>
                <a:r>
                  <a:rPr lang="en-US" b="1" dirty="0"/>
                  <a:t>Introduce/forget node </a:t>
                </a:r>
                <a:r>
                  <a:rPr lang="en-US" dirty="0"/>
                  <a:t>– Recurse on subtree</a:t>
                </a:r>
              </a:p>
              <a:p>
                <a:pPr lvl="1"/>
                <a:r>
                  <a:rPr lang="en-US" b="1" dirty="0"/>
                  <a:t>Leaf node </a:t>
                </a:r>
                <a:r>
                  <a:rPr lang="en-US" dirty="0"/>
                  <a:t>– Contradicts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large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EC4BD-8707-4CB7-AA93-4F9855F19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A1A37A0-4126-42F7-BF6C-7ED61DA4C71A}"/>
              </a:ext>
            </a:extLst>
          </p:cNvPr>
          <p:cNvGrpSpPr/>
          <p:nvPr/>
        </p:nvGrpSpPr>
        <p:grpSpPr>
          <a:xfrm>
            <a:off x="8690995" y="2388171"/>
            <a:ext cx="2549726" cy="2853834"/>
            <a:chOff x="9108967" y="3062743"/>
            <a:chExt cx="3020987" cy="348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4A42F8-5A06-431B-B013-2FF6A143A296}"/>
                    </a:ext>
                  </a:extLst>
                </p:cNvPr>
                <p:cNvSpPr txBox="1"/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4A42F8-5A06-431B-B013-2FF6A143A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86D6F2E-297C-416F-9D7D-4A78B9D0B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6338" y="3953414"/>
              <a:ext cx="907070" cy="11667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E981C4-105A-4EFB-A6F6-BFCE08081B4F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142" y="3703853"/>
              <a:ext cx="289266" cy="14163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D6FE1C-97E2-4E25-8C3B-D00B09E72E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8842" y="3828633"/>
              <a:ext cx="1315380" cy="12915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2E9B7D-9112-45B9-823B-ADA1EA1EA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984" y="3801014"/>
              <a:ext cx="608898" cy="139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19D02B-3C34-4134-B906-B75C65770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22" y="4097428"/>
              <a:ext cx="352890" cy="1137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A7500-B3CD-4734-A446-2018A6E5A9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798" y="3920908"/>
              <a:ext cx="1108974" cy="11708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56AB80-4C6B-4C28-A891-731AE34E1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9945" y="3935571"/>
              <a:ext cx="864482" cy="118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8DB615C-9F25-4E0F-9DAC-E739527D7F13}"/>
                    </a:ext>
                  </a:extLst>
                </p:cNvPr>
                <p:cNvSpPr/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8DB615C-9F25-4E0F-9DAC-E739527D7F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78F629-3171-4020-99AB-21796590B2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20017" y="5184021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5970A6-6AB5-4D42-85CE-CAD9F11E8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2732" y="5156911"/>
              <a:ext cx="116828" cy="8539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2DE983-23CC-4952-92F2-B2B5667CB4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1723" y="5109937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CDDF2C9-AC7A-4071-811D-552DD0705897}"/>
                    </a:ext>
                  </a:extLst>
                </p:cNvPr>
                <p:cNvSpPr/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CDDF2C9-AC7A-4071-811D-552DD0705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4E71D5F-D809-402D-AC4B-57E51C1DA901}"/>
                </a:ext>
              </a:extLst>
            </p:cNvPr>
            <p:cNvSpPr/>
            <p:nvPr/>
          </p:nvSpPr>
          <p:spPr>
            <a:xfrm>
              <a:off x="10422883" y="4837442"/>
              <a:ext cx="754199" cy="50860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B943-AD20-4CD2-BE24-08B48BAD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Various separator theorems for treewidth are known; we show this one for completeness.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872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8B7B-BD77-4725-8C2D-39ABACB9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3502-C348-45CF-8234-6ADF14F57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Polynomial time preprocessing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obtain kernels that are small</a:t>
            </a:r>
          </a:p>
          <a:p>
            <a:r>
              <a:rPr lang="en-US" dirty="0"/>
              <a:t>Every problem that is FPT has a kernel</a:t>
            </a:r>
          </a:p>
          <a:p>
            <a:r>
              <a:rPr lang="en-US" dirty="0"/>
              <a:t>But only some problems have </a:t>
            </a:r>
            <a:r>
              <a:rPr lang="en-US" dirty="0">
                <a:solidFill>
                  <a:schemeClr val="accent6"/>
                </a:solidFill>
              </a:rPr>
              <a:t>polynomial-size</a:t>
            </a:r>
            <a:r>
              <a:rPr lang="en-US" dirty="0"/>
              <a:t> kernels</a:t>
            </a:r>
          </a:p>
          <a:p>
            <a:pPr lvl="1"/>
            <a:r>
              <a:rPr lang="en-US" dirty="0"/>
              <a:t>Under some complexity-theoretic assumptions</a:t>
            </a:r>
            <a:endParaRPr lang="en-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EE91FC-61D4-42D1-961B-3394E3278A69}"/>
              </a:ext>
            </a:extLst>
          </p:cNvPr>
          <p:cNvGrpSpPr/>
          <p:nvPr/>
        </p:nvGrpSpPr>
        <p:grpSpPr>
          <a:xfrm>
            <a:off x="7478056" y="2839904"/>
            <a:ext cx="1481091" cy="1472931"/>
            <a:chOff x="7414336" y="3882502"/>
            <a:chExt cx="1481091" cy="1472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DAB03C02-8B22-48F6-8611-F4E753511AA5}"/>
                    </a:ext>
                  </a:extLst>
                </p:cNvPr>
                <p:cNvSpPr/>
                <p:nvPr/>
              </p:nvSpPr>
              <p:spPr>
                <a:xfrm>
                  <a:off x="7414336" y="3882502"/>
                  <a:ext cx="1481091" cy="79603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/>
                    <a:t>’</a:t>
                  </a:r>
                  <a:endParaRPr lang="en-NL" dirty="0"/>
                </a:p>
              </p:txBody>
            </p:sp>
          </mc:Choice>
          <mc:Fallback xmlns=""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DAB03C02-8B22-48F6-8611-F4E753511A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336" y="3882502"/>
                  <a:ext cx="1481091" cy="79603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D3E4351F-5E87-4D74-A1AB-E1935FFCA580}"/>
                    </a:ext>
                  </a:extLst>
                </p:cNvPr>
                <p:cNvSpPr/>
                <p:nvPr/>
              </p:nvSpPr>
              <p:spPr>
                <a:xfrm>
                  <a:off x="7538624" y="4004254"/>
                  <a:ext cx="646110" cy="56058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ℓ′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D3E4351F-5E87-4D74-A1AB-E1935FFCA5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624" y="4004254"/>
                  <a:ext cx="646110" cy="56058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CDB0370-404A-4C19-A61D-440955A5CF3B}"/>
                </a:ext>
              </a:extLst>
            </p:cNvPr>
            <p:cNvCxnSpPr>
              <a:cxnSpLocks/>
            </p:cNvCxnSpPr>
            <p:nvPr/>
          </p:nvCxnSpPr>
          <p:spPr>
            <a:xfrm>
              <a:off x="7414336" y="4856085"/>
              <a:ext cx="1481091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21196A-D8AE-4D9B-8321-4151362C9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4337" y="4856085"/>
              <a:ext cx="101722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F3BF3D0-7D4C-4154-AF15-7A2864398A3C}"/>
                    </a:ext>
                  </a:extLst>
                </p:cNvPr>
                <p:cNvSpPr txBox="1"/>
                <p:nvPr/>
              </p:nvSpPr>
              <p:spPr>
                <a:xfrm>
                  <a:off x="7655064" y="4986101"/>
                  <a:ext cx="979371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m:oMathPara>
                  </a14:m>
                  <a:endParaRPr lang="en-NL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F3BF3D0-7D4C-4154-AF15-7A2864398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5064" y="4986101"/>
                  <a:ext cx="9793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832" r="-11180" b="-3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649C03-A9C7-4A02-9BEC-2AFB5218D95B}"/>
              </a:ext>
            </a:extLst>
          </p:cNvPr>
          <p:cNvGrpSpPr/>
          <p:nvPr/>
        </p:nvGrpSpPr>
        <p:grpSpPr>
          <a:xfrm>
            <a:off x="2113297" y="2735832"/>
            <a:ext cx="1988598" cy="1798545"/>
            <a:chOff x="2967365" y="3533313"/>
            <a:chExt cx="1988598" cy="1798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A640EDA-7CAC-4894-958C-4509D09701D2}"/>
                    </a:ext>
                  </a:extLst>
                </p:cNvPr>
                <p:cNvSpPr/>
                <p:nvPr/>
              </p:nvSpPr>
              <p:spPr>
                <a:xfrm>
                  <a:off x="2967365" y="3533313"/>
                  <a:ext cx="1988598" cy="1145219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A640EDA-7CAC-4894-958C-4509D09701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365" y="3533313"/>
                  <a:ext cx="1988598" cy="114521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5C074E33-9950-46BC-B9CC-254176E26FD8}"/>
                    </a:ext>
                  </a:extLst>
                </p:cNvPr>
                <p:cNvSpPr/>
                <p:nvPr/>
              </p:nvSpPr>
              <p:spPr>
                <a:xfrm>
                  <a:off x="3160450" y="3663943"/>
                  <a:ext cx="536061" cy="537139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5C074E33-9950-46BC-B9CC-254176E26F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450" y="3663943"/>
                  <a:ext cx="536061" cy="53713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213C3B1-7D18-44BF-B9E6-409C38FDC560}"/>
                </a:ext>
              </a:extLst>
            </p:cNvPr>
            <p:cNvCxnSpPr/>
            <p:nvPr/>
          </p:nvCxnSpPr>
          <p:spPr>
            <a:xfrm>
              <a:off x="2967365" y="4856085"/>
              <a:ext cx="198859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55A2D03-C111-42D7-8216-29ECD895E9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7365" y="4856085"/>
              <a:ext cx="152473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B25CF64-C408-4571-8FC3-80DB4112E7D0}"/>
                    </a:ext>
                  </a:extLst>
                </p:cNvPr>
                <p:cNvSpPr txBox="1"/>
                <p:nvPr/>
              </p:nvSpPr>
              <p:spPr>
                <a:xfrm>
                  <a:off x="3836405" y="4962526"/>
                  <a:ext cx="25051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NL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B25CF64-C408-4571-8FC3-80DB4112E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405" y="4962526"/>
                  <a:ext cx="25051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4634" r="-17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0457026-8293-4D6C-A78F-698DD9BAA985}"/>
              </a:ext>
            </a:extLst>
          </p:cNvPr>
          <p:cNvSpPr/>
          <p:nvPr/>
        </p:nvSpPr>
        <p:spPr>
          <a:xfrm>
            <a:off x="4386077" y="3212086"/>
            <a:ext cx="836579" cy="181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3F58BBA-D0AB-4CFA-B983-992198D5A3D1}"/>
              </a:ext>
            </a:extLst>
          </p:cNvPr>
          <p:cNvSpPr/>
          <p:nvPr/>
        </p:nvSpPr>
        <p:spPr>
          <a:xfrm>
            <a:off x="6369967" y="3237090"/>
            <a:ext cx="836579" cy="181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6" name="Graphic 25" descr="Gears">
            <a:extLst>
              <a:ext uri="{FF2B5EF4-FFF2-40B4-BE49-F238E27FC236}">
                <a16:creationId xmlns:a16="http://schemas.microsoft.com/office/drawing/2014/main" id="{24723C63-5133-45A4-BAF0-118700BFB2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8302" y="2885333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B2EE7D-2F00-41B9-B54C-8B9DAE18536B}"/>
              </a:ext>
            </a:extLst>
          </p:cNvPr>
          <p:cNvSpPr txBox="1"/>
          <p:nvPr/>
        </p:nvSpPr>
        <p:spPr>
          <a:xfrm>
            <a:off x="5401341" y="2497130"/>
            <a:ext cx="802336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Kernel</a:t>
            </a:r>
            <a:endParaRPr lang="en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6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414D-9D7F-44E1-90C5-EE68E913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Overview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a good separator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separate the graph into (small) A and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Ask the oracle for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b="1" dirty="0"/>
                  <a:t> of part 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Recurse to find an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dirty="0"/>
                  <a:t> for part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solution</a:t>
                </a: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/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Theorem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Independent Set 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-approximate Turing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vertices.</a:t>
                </a:r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D6F1F-E3EF-477C-AE61-83399ED7932A}"/>
              </a:ext>
            </a:extLst>
          </p:cNvPr>
          <p:cNvGrpSpPr/>
          <p:nvPr/>
        </p:nvGrpSpPr>
        <p:grpSpPr>
          <a:xfrm>
            <a:off x="9261446" y="3763965"/>
            <a:ext cx="2549726" cy="2853834"/>
            <a:chOff x="9108967" y="3062743"/>
            <a:chExt cx="3020987" cy="348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/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F5372B-23CB-4580-95D5-60AAEE2B13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6338" y="3953414"/>
              <a:ext cx="907070" cy="11667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6E58BA-39E3-4267-9C85-408A1DA9810A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142" y="3703853"/>
              <a:ext cx="289266" cy="14163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90617B-8574-48C9-85FB-89EB9811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8842" y="3828633"/>
              <a:ext cx="1315380" cy="12915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497115-1FCE-49DC-A58C-3A134349C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984" y="3801014"/>
              <a:ext cx="608898" cy="139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F53EE4-FB0A-4A99-9B38-9624FDFC3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22" y="4097428"/>
              <a:ext cx="352890" cy="1137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629038-4A2A-4433-9A5A-CEC6A4154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798" y="3920908"/>
              <a:ext cx="1108974" cy="11708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E30D61-9D3B-44C2-83AD-913C0750A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9945" y="3935571"/>
              <a:ext cx="864482" cy="118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/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544ECB-0863-415B-A8E3-A7B63E22B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20017" y="5184021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C85002-393D-4369-B717-D5A416763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2732" y="5156911"/>
              <a:ext cx="116828" cy="8539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A4B415-1E8A-46BA-90FE-2221DE8B5A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1723" y="5109937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/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AF9EE7-39B5-439B-BFFC-7DA5C9A21940}"/>
                </a:ext>
              </a:extLst>
            </p:cNvPr>
            <p:cNvSpPr/>
            <p:nvPr/>
          </p:nvSpPr>
          <p:spPr>
            <a:xfrm>
              <a:off x="10422883" y="4837442"/>
              <a:ext cx="754199" cy="50860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39514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414D-9D7F-44E1-90C5-EE68E913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Overview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a good separator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separate the graph into (small) A and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Ask the oracle for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of part 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Recurse to find an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for part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dirty="0"/>
                  <a:t> is a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-approximate solution</a:t>
                </a: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/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Theorem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Independent Set 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-approximate Turing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vertices.</a:t>
                </a:r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698"/>
                <a:ext cx="12192000" cy="1354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D6F1F-E3EF-477C-AE61-83399ED7932A}"/>
              </a:ext>
            </a:extLst>
          </p:cNvPr>
          <p:cNvGrpSpPr/>
          <p:nvPr/>
        </p:nvGrpSpPr>
        <p:grpSpPr>
          <a:xfrm>
            <a:off x="9261446" y="3763965"/>
            <a:ext cx="2549726" cy="2853834"/>
            <a:chOff x="9108967" y="3062743"/>
            <a:chExt cx="3020987" cy="348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/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67" y="4560443"/>
                  <a:ext cx="53021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F5372B-23CB-4580-95D5-60AAEE2B13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6338" y="3953414"/>
              <a:ext cx="907070" cy="11667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6E58BA-39E3-4267-9C85-408A1DA9810A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142" y="3703853"/>
              <a:ext cx="289266" cy="14163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90617B-8574-48C9-85FB-89EB9811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8842" y="3828633"/>
              <a:ext cx="1315380" cy="12915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497115-1FCE-49DC-A58C-3A134349C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984" y="3801014"/>
              <a:ext cx="608898" cy="139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F53EE4-FB0A-4A99-9B38-9624FDFC3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22" y="4097428"/>
              <a:ext cx="352890" cy="11371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629038-4A2A-4433-9A5A-CEC6A4154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798" y="3920908"/>
              <a:ext cx="1108974" cy="11708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E30D61-9D3B-44C2-83AD-913C0750A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9945" y="3935571"/>
              <a:ext cx="864482" cy="118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/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42" y="3062743"/>
                  <a:ext cx="2808312" cy="123600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544ECB-0863-415B-A8E3-A7B63E22B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20017" y="5184021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C85002-393D-4369-B717-D5A416763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2732" y="5156911"/>
              <a:ext cx="116828" cy="8539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A4B415-1E8A-46BA-90FE-2221DE8B5A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1723" y="5109937"/>
              <a:ext cx="121141" cy="9009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/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054" y="5699777"/>
                  <a:ext cx="1793860" cy="8452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AF9EE7-39B5-439B-BFFC-7DA5C9A21940}"/>
                </a:ext>
              </a:extLst>
            </p:cNvPr>
            <p:cNvSpPr/>
            <p:nvPr/>
          </p:nvSpPr>
          <p:spPr>
            <a:xfrm>
              <a:off x="10422883" y="4837442"/>
              <a:ext cx="754199" cy="50860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8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BE72-A349-4BA5-8233-E14ACCEE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Set: Correctness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CC4B2-809E-4BB1-B487-B8FDF388A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an optimal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])+|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Crucial point: Lower bound for IS on graphs of low treewidth</a:t>
                </a: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CC4B2-809E-4BB1-B487-B8FDF388A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C06F379-E38E-4368-A79A-46BBB078FE20}"/>
              </a:ext>
            </a:extLst>
          </p:cNvPr>
          <p:cNvSpPr/>
          <p:nvPr/>
        </p:nvSpPr>
        <p:spPr>
          <a:xfrm>
            <a:off x="4385388" y="2086978"/>
            <a:ext cx="1446245" cy="75260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 the oracle</a:t>
            </a:r>
            <a:endParaRPr lang="en-NL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D506EA6-B6C8-474F-9A75-28D38C4CC039}"/>
              </a:ext>
            </a:extLst>
          </p:cNvPr>
          <p:cNvSpPr/>
          <p:nvPr/>
        </p:nvSpPr>
        <p:spPr>
          <a:xfrm>
            <a:off x="6002693" y="2463282"/>
            <a:ext cx="1604865" cy="38871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Induction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840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B48-2B8D-47C0-932E-5CD6FB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Approximate Turing kernel for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Vertex Cover</a:t>
            </a:r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BC15-94B3-4AD8-9092-1FDB6048E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Parameterized by treewidth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1375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414D-9D7F-44E1-90C5-EE68E913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Overview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Find a good separator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separate the graph into A and B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small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Apply the kernel for vertex cover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Ask the oracle for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Use this to obtain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Recurse to find an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for part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solution</a:t>
                </a: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1149F-490C-4E40-8AE9-51E640136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14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/>
              <p:nvPr/>
            </p:nvSpPr>
            <p:spPr>
              <a:xfrm>
                <a:off x="0" y="1573698"/>
                <a:ext cx="12192000" cy="12990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Theorem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Vertex Cover 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-approximate Turing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vertices.</a:t>
                </a:r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2961E-A7C3-4DD5-BCD0-4AE9E776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698"/>
                <a:ext cx="12192000" cy="1299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4EB584F-D4BC-4A8F-9E74-892463519571}"/>
              </a:ext>
            </a:extLst>
          </p:cNvPr>
          <p:cNvGrpSpPr/>
          <p:nvPr/>
        </p:nvGrpSpPr>
        <p:grpSpPr>
          <a:xfrm>
            <a:off x="9373413" y="3125467"/>
            <a:ext cx="2549726" cy="3427641"/>
            <a:chOff x="9373413" y="3125467"/>
            <a:chExt cx="2549726" cy="34276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/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F5372B-23CB-4580-95D5-60AAEE2B13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9797" y="3855406"/>
              <a:ext cx="765571" cy="9562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6E58BA-39E3-4267-9C85-408A1DA9810A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226" y="3650881"/>
              <a:ext cx="244142" cy="11607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90617B-8574-48C9-85FB-89EB9811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38790" y="3753143"/>
              <a:ext cx="1110186" cy="10584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497115-1FCE-49DC-A58C-3A134349C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251" y="3730508"/>
              <a:ext cx="513913" cy="11418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F53EE4-FB0A-4A99-9B38-9624FDFC3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93" y="3973431"/>
              <a:ext cx="297841" cy="9319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629038-4A2A-4433-9A5A-CEC6A4154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8025" y="3828766"/>
              <a:ext cx="935979" cy="9595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E30D61-9D3B-44C2-83AD-913C0750A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407" y="3840783"/>
              <a:ext cx="729627" cy="9708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/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544ECB-0863-415B-A8E3-A7B63E22B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86347" y="4863935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C85002-393D-4369-B717-D5A416763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9952" y="4841717"/>
              <a:ext cx="660608" cy="7605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A4B415-1E8A-46BA-90FE-2221DE8B5A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0546" y="4803220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/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         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AF9EE7-39B5-439B-BFFC-7DA5C9A21940}"/>
                </a:ext>
              </a:extLst>
            </p:cNvPr>
            <p:cNvSpPr/>
            <p:nvPr/>
          </p:nvSpPr>
          <p:spPr>
            <a:xfrm>
              <a:off x="10482364" y="4579900"/>
              <a:ext cx="636547" cy="4168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6F0BABA-EF9A-4F02-9D4A-DBEB28EB5A5A}"/>
                    </a:ext>
                  </a:extLst>
                </p:cNvPr>
                <p:cNvSpPr/>
                <p:nvPr/>
              </p:nvSpPr>
              <p:spPr>
                <a:xfrm>
                  <a:off x="9747163" y="5672643"/>
                  <a:ext cx="1053474" cy="45292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6F0BABA-EF9A-4F02-9D4A-DBEB28EB5A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163" y="5672643"/>
                  <a:ext cx="1053474" cy="45292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622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A4EE-6D62-4373-8870-2FBE9FDF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separator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5582F-73FF-498E-8E0F-E720CA0BB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Find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10(ℓ+1)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Start from the root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5582F-73FF-498E-8E0F-E720CA0BB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E5B6221-62B3-48E4-9B12-9FEBB4B59BD4}"/>
              </a:ext>
            </a:extLst>
          </p:cNvPr>
          <p:cNvGrpSpPr/>
          <p:nvPr/>
        </p:nvGrpSpPr>
        <p:grpSpPr>
          <a:xfrm>
            <a:off x="9373413" y="3125467"/>
            <a:ext cx="2549726" cy="3427641"/>
            <a:chOff x="9373413" y="3125467"/>
            <a:chExt cx="2549726" cy="34276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F4238C6-8AD5-4056-8AED-F191FFC15320}"/>
                    </a:ext>
                  </a:extLst>
                </p:cNvPr>
                <p:cNvSpPr txBox="1"/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F4238C6-8AD5-4056-8AED-F191FFC15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AE2059-D992-4861-91F0-F14C47C91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9797" y="3855406"/>
              <a:ext cx="765571" cy="9562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0A5BBD-835A-4F28-8E75-C9091EFBF5F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226" y="3650881"/>
              <a:ext cx="244142" cy="11607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1432A6-26A0-4AC1-875E-386AFF44E0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38790" y="3753143"/>
              <a:ext cx="1110186" cy="10584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76DFA8-A8EC-4240-AAB4-ED6BB82E9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251" y="3730508"/>
              <a:ext cx="513913" cy="11418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D57E51-C69F-49E1-8537-D0049D0BE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93" y="3973431"/>
              <a:ext cx="297841" cy="9319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618DA3-C3F6-4E10-BFE1-8F9F2A02D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8025" y="3828766"/>
              <a:ext cx="935979" cy="9595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263ED-413C-4A96-BDE5-A90C1D013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407" y="3840783"/>
              <a:ext cx="729627" cy="9708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8D63D33-FA63-4031-9354-EC155CF8E761}"/>
                    </a:ext>
                  </a:extLst>
                </p:cNvPr>
                <p:cNvSpPr/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8D63D33-FA63-4031-9354-EC155CF8E7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9813DF-F9DC-4890-91B7-FF9FD1F670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86347" y="4863935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DC89E5-339E-4F9F-813F-829F20913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9952" y="4841717"/>
              <a:ext cx="660608" cy="7605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718603-A691-4849-B000-1B5BCE67A9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0546" y="4803220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4850C8B-6291-4838-9B9D-947AF441E2E7}"/>
                    </a:ext>
                  </a:extLst>
                </p:cNvPr>
                <p:cNvSpPr/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         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4850C8B-6291-4838-9B9D-947AF441E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B30755A-5847-4ADB-B7AE-10FDE240328F}"/>
                </a:ext>
              </a:extLst>
            </p:cNvPr>
            <p:cNvSpPr/>
            <p:nvPr/>
          </p:nvSpPr>
          <p:spPr>
            <a:xfrm>
              <a:off x="10482364" y="4579900"/>
              <a:ext cx="636547" cy="4168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D1BF335-F1BD-4775-9D68-9EF6F1DDAA3E}"/>
                    </a:ext>
                  </a:extLst>
                </p:cNvPr>
                <p:cNvSpPr/>
                <p:nvPr/>
              </p:nvSpPr>
              <p:spPr>
                <a:xfrm>
                  <a:off x="9747163" y="5672643"/>
                  <a:ext cx="1053474" cy="45292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D1BF335-F1BD-4775-9D68-9EF6F1DDAA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163" y="5672643"/>
                  <a:ext cx="1053474" cy="45292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31AAEC2-422A-4BD2-9BA3-ED728B716F76}"/>
              </a:ext>
            </a:extLst>
          </p:cNvPr>
          <p:cNvSpPr/>
          <p:nvPr/>
        </p:nvSpPr>
        <p:spPr>
          <a:xfrm>
            <a:off x="1501440" y="4519624"/>
            <a:ext cx="367260" cy="2686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E3F4D8-7B26-4F3F-A03C-92A668FECD78}"/>
              </a:ext>
            </a:extLst>
          </p:cNvPr>
          <p:cNvSpPr/>
          <p:nvPr/>
        </p:nvSpPr>
        <p:spPr>
          <a:xfrm>
            <a:off x="2463948" y="4537733"/>
            <a:ext cx="367260" cy="2686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93ADAC2-9403-4AD9-960A-847A84460965}"/>
              </a:ext>
            </a:extLst>
          </p:cNvPr>
          <p:cNvSpPr/>
          <p:nvPr/>
        </p:nvSpPr>
        <p:spPr>
          <a:xfrm>
            <a:off x="2482485" y="5249603"/>
            <a:ext cx="480426" cy="3294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CC7776-36B0-4F9B-9D40-1CE33010DE6B}"/>
              </a:ext>
            </a:extLst>
          </p:cNvPr>
          <p:cNvSpPr/>
          <p:nvPr/>
        </p:nvSpPr>
        <p:spPr>
          <a:xfrm>
            <a:off x="2595651" y="6022187"/>
            <a:ext cx="235557" cy="21871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00344E-CB2B-4468-AB56-5B98F8DAB6E9}"/>
              </a:ext>
            </a:extLst>
          </p:cNvPr>
          <p:cNvCxnSpPr>
            <a:cxnSpLocks/>
          </p:cNvCxnSpPr>
          <p:nvPr/>
        </p:nvCxnSpPr>
        <p:spPr>
          <a:xfrm flipH="1" flipV="1">
            <a:off x="2099700" y="3623940"/>
            <a:ext cx="102337" cy="5840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92F3E5-560A-4158-89E0-45429AEA50DF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200312" y="4207945"/>
            <a:ext cx="317420" cy="36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5B064D6-E595-412E-AFBE-FBFA11780037}"/>
              </a:ext>
            </a:extLst>
          </p:cNvPr>
          <p:cNvSpPr/>
          <p:nvPr/>
        </p:nvSpPr>
        <p:spPr>
          <a:xfrm>
            <a:off x="1981048" y="3531656"/>
            <a:ext cx="205273" cy="1981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8AABAD4-876D-4442-A718-E232AF9D1FAE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2713429" y="4818410"/>
            <a:ext cx="9269" cy="4311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E8C7E0-0D35-46E4-B737-54442C4B9FE8}"/>
              </a:ext>
            </a:extLst>
          </p:cNvPr>
          <p:cNvCxnSpPr>
            <a:cxnSpLocks/>
            <a:stCxn id="28" idx="0"/>
            <a:endCxn id="27" idx="4"/>
          </p:cNvCxnSpPr>
          <p:nvPr/>
        </p:nvCxnSpPr>
        <p:spPr>
          <a:xfrm flipV="1">
            <a:off x="2713430" y="5579006"/>
            <a:ext cx="9268" cy="4431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FD97AA4-A587-454E-BB77-8B73C35E38D5}"/>
              </a:ext>
            </a:extLst>
          </p:cNvPr>
          <p:cNvSpPr/>
          <p:nvPr/>
        </p:nvSpPr>
        <p:spPr>
          <a:xfrm>
            <a:off x="1983522" y="4060894"/>
            <a:ext cx="367260" cy="2686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A12E46-710B-4DD8-BB71-9A17BC797DE1}"/>
              </a:ext>
            </a:extLst>
          </p:cNvPr>
          <p:cNvCxnSpPr>
            <a:cxnSpLocks/>
            <a:stCxn id="25" idx="7"/>
            <a:endCxn id="21" idx="3"/>
          </p:cNvCxnSpPr>
          <p:nvPr/>
        </p:nvCxnSpPr>
        <p:spPr>
          <a:xfrm flipV="1">
            <a:off x="1814916" y="4290234"/>
            <a:ext cx="222390" cy="2687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8E51A8D-30AD-4ED8-91F4-DD03B7A5A2B4}"/>
                  </a:ext>
                </a:extLst>
              </p:cNvPr>
              <p:cNvSpPr txBox="1"/>
              <p:nvPr/>
            </p:nvSpPr>
            <p:spPr>
              <a:xfrm>
                <a:off x="2216101" y="3418827"/>
                <a:ext cx="56534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N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8E51A8D-30AD-4ED8-91F4-DD03B7A5A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101" y="3418827"/>
                <a:ext cx="565348" cy="276999"/>
              </a:xfrm>
              <a:prstGeom prst="rect">
                <a:avLst/>
              </a:prstGeom>
              <a:blipFill>
                <a:blip r:embed="rId7"/>
                <a:stretch>
                  <a:fillRect l="-8696" r="-5435"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16B54C-5909-4455-9705-1BD1FD619D44}"/>
                  </a:ext>
                </a:extLst>
              </p:cNvPr>
              <p:cNvSpPr txBox="1"/>
              <p:nvPr/>
            </p:nvSpPr>
            <p:spPr>
              <a:xfrm>
                <a:off x="2421799" y="4000507"/>
                <a:ext cx="1034770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join node</a:t>
                </a:r>
                <a:endParaRPr lang="en-N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16B54C-5909-4455-9705-1BD1FD619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99" y="4000507"/>
                <a:ext cx="1034770" cy="276999"/>
              </a:xfrm>
              <a:prstGeom prst="rect">
                <a:avLst/>
              </a:prstGeom>
              <a:blipFill>
                <a:blip r:embed="rId8"/>
                <a:stretch>
                  <a:fillRect l="-7059" t="-28261" r="-13529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3BC03ED-7F65-4685-83DD-9FA6B62DB06D}"/>
                  </a:ext>
                </a:extLst>
              </p:cNvPr>
              <p:cNvSpPr txBox="1"/>
              <p:nvPr/>
            </p:nvSpPr>
            <p:spPr>
              <a:xfrm>
                <a:off x="2965422" y="4526952"/>
                <a:ext cx="105458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introduce</a:t>
                </a:r>
                <a:endParaRPr lang="en-N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3BC03ED-7F65-4685-83DD-9FA6B62DB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422" y="4526952"/>
                <a:ext cx="1054584" cy="276999"/>
              </a:xfrm>
              <a:prstGeom prst="rect">
                <a:avLst/>
              </a:prstGeom>
              <a:blipFill>
                <a:blip r:embed="rId9"/>
                <a:stretch>
                  <a:fillRect l="-6936" t="-28889" r="-14451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D648244-1903-4FBA-A5F4-EB50BAAD4288}"/>
                  </a:ext>
                </a:extLst>
              </p:cNvPr>
              <p:cNvSpPr txBox="1"/>
              <p:nvPr/>
            </p:nvSpPr>
            <p:spPr>
              <a:xfrm>
                <a:off x="3082897" y="5275804"/>
                <a:ext cx="712631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forget</a:t>
                </a:r>
                <a:endParaRPr lang="en-N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D648244-1903-4FBA-A5F4-EB50BAAD4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897" y="5275804"/>
                <a:ext cx="712631" cy="276999"/>
              </a:xfrm>
              <a:prstGeom prst="rect">
                <a:avLst/>
              </a:prstGeom>
              <a:blipFill>
                <a:blip r:embed="rId10"/>
                <a:stretch>
                  <a:fillRect l="-11111" t="-28261" r="-20513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0707D9-6D0F-4BD7-9529-280D3B33CA7C}"/>
                  </a:ext>
                </a:extLst>
              </p:cNvPr>
              <p:cNvSpPr txBox="1"/>
              <p:nvPr/>
            </p:nvSpPr>
            <p:spPr>
              <a:xfrm>
                <a:off x="2969607" y="5960983"/>
                <a:ext cx="498021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leaf</a:t>
                </a:r>
                <a:endParaRPr lang="en-N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0707D9-6D0F-4BD7-9529-280D3B33C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607" y="5960983"/>
                <a:ext cx="498021" cy="276999"/>
              </a:xfrm>
              <a:prstGeom prst="rect">
                <a:avLst/>
              </a:prstGeom>
              <a:blipFill>
                <a:blip r:embed="rId11"/>
                <a:stretch>
                  <a:fillRect l="-14634" t="-28889" r="-30488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36FB42-4E78-4D42-83AE-28AB31BF182D}"/>
                  </a:ext>
                </a:extLst>
              </p:cNvPr>
              <p:cNvSpPr txBox="1"/>
              <p:nvPr/>
            </p:nvSpPr>
            <p:spPr>
              <a:xfrm>
                <a:off x="4266915" y="3521865"/>
                <a:ext cx="4961661" cy="29488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One issue: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Computing Vertex Cover is NP-hard, so how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Solution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Approximate! </a:t>
                </a:r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36FB42-4E78-4D42-83AE-28AB31BF1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15" y="3521865"/>
                <a:ext cx="4961661" cy="29488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25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B48-2B8D-47C0-932E-5CD6FB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NO Turing kernel for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Vertex Cover</a:t>
            </a:r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BC15-94B3-4AD8-9092-1FDB6048E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Parameterized by treewidth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69638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E5F8-29D3-46B7-9383-1AB7748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kernel lower bound</a:t>
            </a:r>
            <a:endParaRPr lang="en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MK[2]-hard, then a poly Turing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implies a poly Turing kernel for CNF-SAT(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Believed to not exist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Lower bound proof</a:t>
                </a:r>
              </a:p>
              <a:p>
                <a:pPr marL="0" indent="0">
                  <a:buNone/>
                </a:pPr>
                <a:r>
                  <a:rPr lang="en-US" dirty="0"/>
                  <a:t>Reduction from CNF-SAT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∨…∨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6142FE1-A0E0-45EB-A1D3-7C9BD0808BFF}"/>
              </a:ext>
            </a:extLst>
          </p:cNvPr>
          <p:cNvSpPr txBox="1"/>
          <p:nvPr/>
        </p:nvSpPr>
        <p:spPr>
          <a:xfrm>
            <a:off x="0" y="1825625"/>
            <a:ext cx="12192000" cy="110217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36000" tIns="180000" rIns="936000" bIns="180000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Theorem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Vertex Cover parameterized by treewidth </a:t>
            </a:r>
            <a:r>
              <a:rPr lang="en-US" sz="2400">
                <a:solidFill>
                  <a:schemeClr val="tx1"/>
                </a:solidFill>
              </a:rPr>
              <a:t>is MK</a:t>
            </a:r>
            <a:r>
              <a:rPr lang="en-US" sz="2400" dirty="0">
                <a:solidFill>
                  <a:schemeClr val="tx1"/>
                </a:solidFill>
              </a:rPr>
              <a:t>[2]-hard</a:t>
            </a:r>
            <a:endParaRPr lang="en-NL" sz="2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4FDB450-BB73-4E8B-B327-B906FA72492A}"/>
              </a:ext>
            </a:extLst>
          </p:cNvPr>
          <p:cNvSpPr/>
          <p:nvPr/>
        </p:nvSpPr>
        <p:spPr>
          <a:xfrm>
            <a:off x="3396032" y="5656845"/>
            <a:ext cx="1845578" cy="520118"/>
          </a:xfrm>
          <a:prstGeom prst="wedgeRectCallout">
            <a:avLst>
              <a:gd name="adj1" fmla="val -19469"/>
              <a:gd name="adj2" fmla="val -697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Unbounded clause length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99879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4232-0313-478E-9621-8117AFC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kernel lower bound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D2EA20-48D9-434E-B029-FFF27A948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D2EA20-48D9-434E-B029-FFF27A948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06C92F5-C0A4-4142-94A0-7D719F89626F}"/>
              </a:ext>
            </a:extLst>
          </p:cNvPr>
          <p:cNvSpPr/>
          <p:nvPr/>
        </p:nvSpPr>
        <p:spPr>
          <a:xfrm>
            <a:off x="4584771" y="3374379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A63E37-45AB-448C-9305-B2B6C49D6157}"/>
              </a:ext>
            </a:extLst>
          </p:cNvPr>
          <p:cNvSpPr/>
          <p:nvPr/>
        </p:nvSpPr>
        <p:spPr>
          <a:xfrm>
            <a:off x="4911942" y="2924902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EF8B64-9393-4CDF-8FFE-A306B7593E71}"/>
              </a:ext>
            </a:extLst>
          </p:cNvPr>
          <p:cNvSpPr/>
          <p:nvPr/>
        </p:nvSpPr>
        <p:spPr>
          <a:xfrm>
            <a:off x="6522628" y="3374379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5C16C-8D55-48D3-8EF9-F7CF379A5AA4}"/>
              </a:ext>
            </a:extLst>
          </p:cNvPr>
          <p:cNvSpPr/>
          <p:nvPr/>
        </p:nvSpPr>
        <p:spPr>
          <a:xfrm>
            <a:off x="6908521" y="2851661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DEBD26-31DB-444D-A34D-80EA7124F0A5}"/>
              </a:ext>
            </a:extLst>
          </p:cNvPr>
          <p:cNvSpPr/>
          <p:nvPr/>
        </p:nvSpPr>
        <p:spPr>
          <a:xfrm>
            <a:off x="7185358" y="3236031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25DCB4-7BAE-457A-8180-AC1F4348BFAF}"/>
              </a:ext>
            </a:extLst>
          </p:cNvPr>
          <p:cNvSpPr/>
          <p:nvPr/>
        </p:nvSpPr>
        <p:spPr>
          <a:xfrm>
            <a:off x="4770531" y="4477370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14F016-CD23-43EB-A738-6E6170C54548}"/>
              </a:ext>
            </a:extLst>
          </p:cNvPr>
          <p:cNvSpPr/>
          <p:nvPr/>
        </p:nvSpPr>
        <p:spPr>
          <a:xfrm>
            <a:off x="4770531" y="4944039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5B3A7F-56AA-44A0-89CB-648650AF5470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4836374" y="4623852"/>
            <a:ext cx="0" cy="3201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F7FB5A-3152-4D6A-BBAE-F3CD37E0D38B}"/>
                  </a:ext>
                </a:extLst>
              </p:cNvPr>
              <p:cNvSpPr txBox="1"/>
              <p:nvPr/>
            </p:nvSpPr>
            <p:spPr>
              <a:xfrm>
                <a:off x="4351296" y="4184073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F7FB5A-3152-4D6A-BBAE-F3CD37E0D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96" y="4184073"/>
                <a:ext cx="447500" cy="461665"/>
              </a:xfrm>
              <a:prstGeom prst="rect">
                <a:avLst/>
              </a:prstGeom>
              <a:blipFill>
                <a:blip r:embed="rId3"/>
                <a:stretch>
                  <a:fillRect r="-1370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D80389-97B9-4558-BE73-724DCEB60A57}"/>
                  </a:ext>
                </a:extLst>
              </p:cNvPr>
              <p:cNvSpPr txBox="1"/>
              <p:nvPr/>
            </p:nvSpPr>
            <p:spPr>
              <a:xfrm>
                <a:off x="4349976" y="4758789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D80389-97B9-4558-BE73-724DCEB60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76" y="4758789"/>
                <a:ext cx="447500" cy="461665"/>
              </a:xfrm>
              <a:prstGeom prst="rect">
                <a:avLst/>
              </a:prstGeom>
              <a:blipFill>
                <a:blip r:embed="rId4"/>
                <a:stretch>
                  <a:fillRect r="-1370" b="-1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F4D6E5E-5FBD-429F-9561-45E63DA1DDCE}"/>
              </a:ext>
            </a:extLst>
          </p:cNvPr>
          <p:cNvSpPr/>
          <p:nvPr/>
        </p:nvSpPr>
        <p:spPr>
          <a:xfrm>
            <a:off x="5620997" y="4499256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660186-454E-4663-8784-E1550696B0BA}"/>
              </a:ext>
            </a:extLst>
          </p:cNvPr>
          <p:cNvSpPr/>
          <p:nvPr/>
        </p:nvSpPr>
        <p:spPr>
          <a:xfrm>
            <a:off x="5620997" y="4965925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2A2408-0965-41B0-9B6D-A38AD03306C1}"/>
              </a:ext>
            </a:extLst>
          </p:cNvPr>
          <p:cNvCxnSpPr>
            <a:cxnSpLocks/>
            <a:stCxn id="22" idx="4"/>
            <a:endCxn id="23" idx="0"/>
          </p:cNvCxnSpPr>
          <p:nvPr/>
        </p:nvCxnSpPr>
        <p:spPr>
          <a:xfrm>
            <a:off x="5686840" y="4645738"/>
            <a:ext cx="0" cy="3201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82C5BF-B003-4BEE-B768-741D784F6503}"/>
                  </a:ext>
                </a:extLst>
              </p:cNvPr>
              <p:cNvSpPr txBox="1"/>
              <p:nvPr/>
            </p:nvSpPr>
            <p:spPr>
              <a:xfrm>
                <a:off x="5201762" y="4205959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82C5BF-B003-4BEE-B768-741D784F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62" y="4205959"/>
                <a:ext cx="447500" cy="461665"/>
              </a:xfrm>
              <a:prstGeom prst="rect">
                <a:avLst/>
              </a:prstGeom>
              <a:blipFill>
                <a:blip r:embed="rId5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07E353-2B6D-49AB-A433-1FF42E6775BD}"/>
                  </a:ext>
                </a:extLst>
              </p:cNvPr>
              <p:cNvSpPr txBox="1"/>
              <p:nvPr/>
            </p:nvSpPr>
            <p:spPr>
              <a:xfrm>
                <a:off x="5200442" y="4780675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07E353-2B6D-49AB-A433-1FF42E677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42" y="4780675"/>
                <a:ext cx="447500" cy="461665"/>
              </a:xfrm>
              <a:prstGeom prst="rect">
                <a:avLst/>
              </a:prstGeom>
              <a:blipFill>
                <a:blip r:embed="rId6"/>
                <a:stretch>
                  <a:fillRect r="-2740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4ECA7740-CF0C-4C90-ADAF-6B8D82C09605}"/>
              </a:ext>
            </a:extLst>
          </p:cNvPr>
          <p:cNvSpPr/>
          <p:nvPr/>
        </p:nvSpPr>
        <p:spPr>
          <a:xfrm>
            <a:off x="6588471" y="4499256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91FE37-FBF3-4E82-956D-C750AED45FCE}"/>
              </a:ext>
            </a:extLst>
          </p:cNvPr>
          <p:cNvSpPr/>
          <p:nvPr/>
        </p:nvSpPr>
        <p:spPr>
          <a:xfrm>
            <a:off x="6588471" y="4965925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ED539B-8D7D-4F7E-909C-953C3EBDA66C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>
            <a:off x="6654314" y="4645738"/>
            <a:ext cx="0" cy="3201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1082AA-6D2F-406C-8E9F-CAFDA480D9E2}"/>
                  </a:ext>
                </a:extLst>
              </p:cNvPr>
              <p:cNvSpPr txBox="1"/>
              <p:nvPr/>
            </p:nvSpPr>
            <p:spPr>
              <a:xfrm>
                <a:off x="6169236" y="4205959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1082AA-6D2F-406C-8E9F-CAFDA480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236" y="4205959"/>
                <a:ext cx="447500" cy="461665"/>
              </a:xfrm>
              <a:prstGeom prst="rect">
                <a:avLst/>
              </a:prstGeom>
              <a:blipFill>
                <a:blip r:embed="rId7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184A61-0222-45EC-A9D9-78A78AE3E953}"/>
                  </a:ext>
                </a:extLst>
              </p:cNvPr>
              <p:cNvSpPr txBox="1"/>
              <p:nvPr/>
            </p:nvSpPr>
            <p:spPr>
              <a:xfrm>
                <a:off x="6167916" y="4780675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184A61-0222-45EC-A9D9-78A78AE3E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916" y="4780675"/>
                <a:ext cx="447500" cy="461665"/>
              </a:xfrm>
              <a:prstGeom prst="rect">
                <a:avLst/>
              </a:prstGeom>
              <a:blipFill>
                <a:blip r:embed="rId8"/>
                <a:stretch>
                  <a:fillRect r="-2740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659520BA-73BB-41CD-9AD1-FE840094DDC4}"/>
              </a:ext>
            </a:extLst>
          </p:cNvPr>
          <p:cNvSpPr/>
          <p:nvPr/>
        </p:nvSpPr>
        <p:spPr>
          <a:xfrm>
            <a:off x="7451203" y="4477370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814C27-4843-4C04-A63F-DDAF63C496CB}"/>
              </a:ext>
            </a:extLst>
          </p:cNvPr>
          <p:cNvSpPr/>
          <p:nvPr/>
        </p:nvSpPr>
        <p:spPr>
          <a:xfrm>
            <a:off x="7451203" y="4944039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D78C77-6271-483B-AE6E-6329D6F93DDC}"/>
              </a:ext>
            </a:extLst>
          </p:cNvPr>
          <p:cNvCxnSpPr>
            <a:cxnSpLocks/>
            <a:stCxn id="32" idx="4"/>
            <a:endCxn id="33" idx="0"/>
          </p:cNvCxnSpPr>
          <p:nvPr/>
        </p:nvCxnSpPr>
        <p:spPr>
          <a:xfrm>
            <a:off x="7517046" y="4623852"/>
            <a:ext cx="0" cy="3201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BB8C8D-FF8A-4EE6-AE24-CDCA6E4CF201}"/>
                  </a:ext>
                </a:extLst>
              </p:cNvPr>
              <p:cNvSpPr txBox="1"/>
              <p:nvPr/>
            </p:nvSpPr>
            <p:spPr>
              <a:xfrm>
                <a:off x="7031968" y="4184073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BB8C8D-FF8A-4EE6-AE24-CDCA6E4CF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68" y="4184073"/>
                <a:ext cx="44750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81587C-E974-4AD5-A1D2-506C3A6D160C}"/>
                  </a:ext>
                </a:extLst>
              </p:cNvPr>
              <p:cNvSpPr txBox="1"/>
              <p:nvPr/>
            </p:nvSpPr>
            <p:spPr>
              <a:xfrm>
                <a:off x="7030648" y="4758789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81587C-E974-4AD5-A1D2-506C3A6D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48" y="4758789"/>
                <a:ext cx="447500" cy="461665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7A507C-9626-4365-A568-4FB3F825669A}"/>
              </a:ext>
            </a:extLst>
          </p:cNvPr>
          <p:cNvCxnSpPr>
            <a:cxnSpLocks/>
            <a:stCxn id="6" idx="3"/>
            <a:endCxn id="5" idx="7"/>
          </p:cNvCxnSpPr>
          <p:nvPr/>
        </p:nvCxnSpPr>
        <p:spPr>
          <a:xfrm flipH="1">
            <a:off x="4697172" y="3049932"/>
            <a:ext cx="234055" cy="3458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FDAFDE-5E60-4627-A6DF-3C61917FF7A6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6635029" y="2963373"/>
            <a:ext cx="295038" cy="4324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CE5B746-FFD0-4CEC-A197-D4B0475EBA03}"/>
              </a:ext>
            </a:extLst>
          </p:cNvPr>
          <p:cNvCxnSpPr>
            <a:cxnSpLocks/>
            <a:stCxn id="9" idx="1"/>
            <a:endCxn id="8" idx="5"/>
          </p:cNvCxnSpPr>
          <p:nvPr/>
        </p:nvCxnSpPr>
        <p:spPr>
          <a:xfrm flipH="1" flipV="1">
            <a:off x="7020922" y="2976691"/>
            <a:ext cx="183721" cy="280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4E2B6F-BFA1-4557-9303-FA5973BEB13E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6654314" y="3361061"/>
            <a:ext cx="550329" cy="865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ECABCF-5139-4BFC-B1A8-062C112E6A31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7276214" y="3374380"/>
            <a:ext cx="240832" cy="11029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4E4BCCD-5740-4BE4-B8A3-71F96E1E8E90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654314" y="3000216"/>
            <a:ext cx="321039" cy="1499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F756665C-90FD-4296-82CD-2A221D01D0F4}"/>
              </a:ext>
            </a:extLst>
          </p:cNvPr>
          <p:cNvSpPr/>
          <p:nvPr/>
        </p:nvSpPr>
        <p:spPr>
          <a:xfrm rot="18618902">
            <a:off x="4471804" y="3906015"/>
            <a:ext cx="2576502" cy="1095500"/>
          </a:xfrm>
          <a:prstGeom prst="arc">
            <a:avLst>
              <a:gd name="adj1" fmla="val 11810925"/>
              <a:gd name="adj2" fmla="val 2141068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82FE0E-17E1-4748-8DB9-C97C7406148C}"/>
              </a:ext>
            </a:extLst>
          </p:cNvPr>
          <p:cNvCxnSpPr>
            <a:cxnSpLocks/>
            <a:stCxn id="10" idx="0"/>
            <a:endCxn id="5" idx="4"/>
          </p:cNvCxnSpPr>
          <p:nvPr/>
        </p:nvCxnSpPr>
        <p:spPr>
          <a:xfrm flipH="1" flipV="1">
            <a:off x="4650614" y="3520861"/>
            <a:ext cx="185760" cy="9565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F271A86-D6CF-4C33-91E0-E62941BB3967}"/>
              </a:ext>
            </a:extLst>
          </p:cNvPr>
          <p:cNvCxnSpPr>
            <a:cxnSpLocks/>
            <a:stCxn id="22" idx="0"/>
            <a:endCxn id="6" idx="5"/>
          </p:cNvCxnSpPr>
          <p:nvPr/>
        </p:nvCxnSpPr>
        <p:spPr>
          <a:xfrm flipH="1" flipV="1">
            <a:off x="5024343" y="3049932"/>
            <a:ext cx="662497" cy="14493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321F5E0-652D-4EF0-8847-3B854556C687}"/>
                  </a:ext>
                </a:extLst>
              </p:cNvPr>
              <p:cNvSpPr txBox="1"/>
              <p:nvPr/>
            </p:nvSpPr>
            <p:spPr>
              <a:xfrm>
                <a:off x="3802765" y="3104318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321F5E0-652D-4EF0-8847-3B854556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765" y="3104318"/>
                <a:ext cx="4475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14BD96F-FDE6-4880-BD49-0387CB989435}"/>
                  </a:ext>
                </a:extLst>
              </p:cNvPr>
              <p:cNvSpPr txBox="1"/>
              <p:nvPr/>
            </p:nvSpPr>
            <p:spPr>
              <a:xfrm>
                <a:off x="8214294" y="3168732"/>
                <a:ext cx="33032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has a vertex cover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+∑(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 satisfiable</a:t>
                </a:r>
                <a:endParaRPr lang="en-NL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14BD96F-FDE6-4880-BD49-0387CB989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294" y="3168732"/>
                <a:ext cx="3303285" cy="1569660"/>
              </a:xfrm>
              <a:prstGeom prst="rect">
                <a:avLst/>
              </a:prstGeom>
              <a:blipFill>
                <a:blip r:embed="rId12"/>
                <a:stretch>
                  <a:fillRect l="-2768" t="-3113" b="-817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0CA48EB-8E41-4AF9-9591-7AA356102825}"/>
                  </a:ext>
                </a:extLst>
              </p:cNvPr>
              <p:cNvSpPr txBox="1"/>
              <p:nvPr/>
            </p:nvSpPr>
            <p:spPr>
              <a:xfrm>
                <a:off x="548015" y="3179602"/>
                <a:ext cx="3303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has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0CA48EB-8E41-4AF9-9591-7AA356102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5" y="3179602"/>
                <a:ext cx="3303285" cy="461665"/>
              </a:xfrm>
              <a:prstGeom prst="rect">
                <a:avLst/>
              </a:prstGeom>
              <a:blipFill>
                <a:blip r:embed="rId13"/>
                <a:stretch>
                  <a:fillRect l="-554" t="-10667" b="-30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8EF495-271C-4F8D-A8FB-FEFC372DB41E}"/>
                  </a:ext>
                </a:extLst>
              </p:cNvPr>
              <p:cNvSpPr txBox="1"/>
              <p:nvPr/>
            </p:nvSpPr>
            <p:spPr>
              <a:xfrm>
                <a:off x="1728133" y="5625021"/>
                <a:ext cx="934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If VC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𝑡𝑤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has a polynomial (Turing) kernel, then so does CNF-SAT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8EF495-271C-4F8D-A8FB-FEFC372DB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33" y="5625021"/>
                <a:ext cx="9345336" cy="461665"/>
              </a:xfrm>
              <a:prstGeom prst="rect">
                <a:avLst/>
              </a:prstGeom>
              <a:blipFill>
                <a:blip r:embed="rId1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07DFE7C-B4B8-4FD9-9D01-B5B02BCA7CDC}"/>
                  </a:ext>
                </a:extLst>
              </p:cNvPr>
              <p:cNvSpPr txBox="1"/>
              <p:nvPr/>
            </p:nvSpPr>
            <p:spPr>
              <a:xfrm>
                <a:off x="4741875" y="1419672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07DFE7C-B4B8-4FD9-9D01-B5B02BCA7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75" y="1419672"/>
                <a:ext cx="447500" cy="461665"/>
              </a:xfrm>
              <a:prstGeom prst="rect">
                <a:avLst/>
              </a:prstGeom>
              <a:blipFill>
                <a:blip r:embed="rId15"/>
                <a:stretch>
                  <a:fillRect l="-4110" r="-137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9290A5-A8EA-46DC-B97C-D9F0EF88EEB8}"/>
                  </a:ext>
                </a:extLst>
              </p:cNvPr>
              <p:cNvSpPr txBox="1"/>
              <p:nvPr/>
            </p:nvSpPr>
            <p:spPr>
              <a:xfrm>
                <a:off x="6787449" y="1434689"/>
                <a:ext cx="44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9290A5-A8EA-46DC-B97C-D9F0EF88E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49" y="1434689"/>
                <a:ext cx="447500" cy="461665"/>
              </a:xfrm>
              <a:prstGeom prst="rect">
                <a:avLst/>
              </a:prstGeom>
              <a:blipFill>
                <a:blip r:embed="rId16"/>
                <a:stretch>
                  <a:fillRect l="-2703" r="-1351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6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22" grpId="0" animBg="1"/>
      <p:bldP spid="23" grpId="0" animBg="1"/>
      <p:bldP spid="25" grpId="0"/>
      <p:bldP spid="26" grpId="0"/>
      <p:bldP spid="27" grpId="0" animBg="1"/>
      <p:bldP spid="28" grpId="0" animBg="1"/>
      <p:bldP spid="30" grpId="0"/>
      <p:bldP spid="31" grpId="0"/>
      <p:bldP spid="32" grpId="0" animBg="1"/>
      <p:bldP spid="33" grpId="0" animBg="1"/>
      <p:bldP spid="35" grpId="0"/>
      <p:bldP spid="36" grpId="0"/>
      <p:bldP spid="65" grpId="0" animBg="1"/>
      <p:bldP spid="73" grpId="0"/>
      <p:bldP spid="74" grpId="0"/>
      <p:bldP spid="75" grpId="0"/>
      <p:bldP spid="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B48-2B8D-47C0-932E-5CD6FB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Approximate Turing kernel for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Connected Vertex Cover</a:t>
            </a:r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BC15-94B3-4AD8-9092-1FDB6048E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Parameterized </a:t>
            </a:r>
            <a:r>
              <a:rPr lang="en-US"/>
              <a:t>by treewidth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387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E5F8-29D3-46B7-9383-1AB7748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kernelization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D114-31F5-452F-93D6-7369C7AD2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Turing</a:t>
            </a:r>
            <a:r>
              <a:rPr lang="en-US" dirty="0"/>
              <a:t> kernelization</a:t>
            </a:r>
          </a:p>
          <a:p>
            <a:r>
              <a:rPr lang="en-US" dirty="0"/>
              <a:t>Allow creation of multiple instances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Approximate</a:t>
            </a:r>
            <a:r>
              <a:rPr lang="en-US" dirty="0"/>
              <a:t> kernelization</a:t>
            </a:r>
          </a:p>
          <a:p>
            <a:r>
              <a:rPr lang="en-US" dirty="0"/>
              <a:t>Relax the equivalence constraint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talk: </a:t>
            </a:r>
            <a:r>
              <a:rPr lang="en-US" dirty="0">
                <a:solidFill>
                  <a:schemeClr val="accent2"/>
                </a:solidFill>
              </a:rPr>
              <a:t>Approximate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Turing</a:t>
            </a:r>
            <a:r>
              <a:rPr lang="en-US" dirty="0"/>
              <a:t> Kernelization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66505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E5F8-29D3-46B7-9383-1AB7748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Vertex Cover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Given a graph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(and tree decomposition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) find </a:t>
                </a:r>
                <a:r>
                  <a:rPr lang="en-GB" dirty="0">
                    <a:solidFill>
                      <a:schemeClr val="accent1"/>
                    </a:solidFill>
                  </a:rPr>
                  <a:t>minimum vertex cover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connected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Cannot apply earlier idea immediately</a:t>
                </a:r>
              </a:p>
              <a:p>
                <a:r>
                  <a:rPr lang="en-GB" dirty="0"/>
                  <a:t>No lower bound based on treewidth</a:t>
                </a:r>
              </a:p>
              <a:p>
                <a:r>
                  <a:rPr lang="en-GB" dirty="0"/>
                  <a:t>No polynomial kernel with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Combining solutions is complex</a:t>
                </a:r>
              </a:p>
              <a:p>
                <a:pPr lvl="1"/>
                <a:r>
                  <a:rPr lang="en-GB" dirty="0"/>
                  <a:t>Need to ensure connectivity</a:t>
                </a: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r="-11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71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E5F8-29D3-46B7-9383-1AB7748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Vertex Cover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7510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No polynomial kernel parameterized by solution size, but</a:t>
                </a:r>
              </a:p>
              <a:p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-approximate kernel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1800" dirty="0"/>
                  <a:t>[</a:t>
                </a:r>
                <a:r>
                  <a:rPr lang="en-US" sz="1800" dirty="0" err="1"/>
                  <a:t>Lokshtanov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Panolan</a:t>
                </a:r>
                <a:r>
                  <a:rPr lang="en-US" sz="1800" dirty="0"/>
                  <a:t>, Ramanujan, Saurabh STOC 2017]</a:t>
                </a:r>
              </a:p>
              <a:p>
                <a:pPr marL="0" indent="0">
                  <a:buNone/>
                </a:pPr>
                <a:r>
                  <a:rPr lang="en-US" dirty="0"/>
                  <a:t>No good bounds on optimal solution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𝐶𝑉𝐶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𝐶𝑉𝐶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for vertex cover we implicitly used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VC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751000" cy="4351338"/>
              </a:xfrm>
              <a:blipFill>
                <a:blip r:embed="rId2"/>
                <a:stretch>
                  <a:fillRect l="-1259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1E0662-0C8B-4DDD-A965-3F33693AB905}"/>
              </a:ext>
            </a:extLst>
          </p:cNvPr>
          <p:cNvGrpSpPr/>
          <p:nvPr/>
        </p:nvGrpSpPr>
        <p:grpSpPr>
          <a:xfrm>
            <a:off x="8315569" y="2540001"/>
            <a:ext cx="3607570" cy="4013108"/>
            <a:chOff x="9373413" y="3125467"/>
            <a:chExt cx="2549726" cy="342764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427805-D96C-498F-90D0-A02E2D75F6FB}"/>
                </a:ext>
              </a:extLst>
            </p:cNvPr>
            <p:cNvCxnSpPr>
              <a:cxnSpLocks/>
              <a:stCxn id="25" idx="6"/>
            </p:cNvCxnSpPr>
            <p:nvPr/>
          </p:nvCxnSpPr>
          <p:spPr>
            <a:xfrm flipV="1">
              <a:off x="11050372" y="3828767"/>
              <a:ext cx="623632" cy="10196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6B6949-8D89-4F95-931F-F18B3806F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407" y="3840783"/>
              <a:ext cx="729627" cy="9708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AB743F-37A1-4449-9811-A5F6420BF9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9797" y="3855406"/>
              <a:ext cx="765571" cy="9562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8A0801-55EE-48F4-9B2E-088B1761C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93" y="3973431"/>
              <a:ext cx="297841" cy="9319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661B31D-0197-45B7-ABD4-36F9A017B983}"/>
                </a:ext>
              </a:extLst>
            </p:cNvPr>
            <p:cNvSpPr/>
            <p:nvPr/>
          </p:nvSpPr>
          <p:spPr>
            <a:xfrm>
              <a:off x="10482364" y="4579900"/>
              <a:ext cx="636547" cy="4168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10A3AE8-FDF5-43EF-8C71-2BB9DCCB1C4D}"/>
                    </a:ext>
                  </a:extLst>
                </p:cNvPr>
                <p:cNvSpPr/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         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F78408F-C5D7-474D-AC60-72E16425F5CB}"/>
                    </a:ext>
                  </a:extLst>
                </p:cNvPr>
                <p:cNvSpPr txBox="1"/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711A7EB-F9D5-46E5-AF8C-EAFE9A630650}"/>
                    </a:ext>
                  </a:extLst>
                </p:cNvPr>
                <p:cNvSpPr/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D5EEEF-BDDF-409F-886C-EF06CFA2C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86347" y="4863935"/>
              <a:ext cx="210068" cy="711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544FCCF-9A16-4E30-870E-AB574F3A28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9952" y="4841717"/>
              <a:ext cx="660608" cy="7605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48A62B2-B29C-44D5-A655-6600798796A4}"/>
                </a:ext>
              </a:extLst>
            </p:cNvPr>
            <p:cNvCxnSpPr>
              <a:cxnSpLocks/>
              <a:stCxn id="20" idx="0"/>
              <a:endCxn id="25" idx="4"/>
            </p:cNvCxnSpPr>
            <p:nvPr/>
          </p:nvCxnSpPr>
          <p:spPr>
            <a:xfrm flipV="1">
              <a:off x="10622540" y="4944267"/>
              <a:ext cx="293193" cy="9177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66513A-20F4-404D-B27B-A3B640302584}"/>
                </a:ext>
              </a:extLst>
            </p:cNvPr>
            <p:cNvSpPr/>
            <p:nvPr/>
          </p:nvSpPr>
          <p:spPr>
            <a:xfrm>
              <a:off x="9775846" y="5535253"/>
              <a:ext cx="486882" cy="32037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C4F70E6-5E13-43CD-90FF-DEE4F7B329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85368" y="4003964"/>
              <a:ext cx="107156" cy="8076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6159D4-4594-45DE-A702-1885FBC1CF23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10801238" y="3944878"/>
              <a:ext cx="114495" cy="8076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41ACCD-0C2B-4086-B5B4-419C69D56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251" y="3730508"/>
              <a:ext cx="513913" cy="11418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63C49CA2-FA4C-41BF-A139-E1A19DF8EF9D}"/>
              </a:ext>
            </a:extLst>
          </p:cNvPr>
          <p:cNvSpPr/>
          <p:nvPr/>
        </p:nvSpPr>
        <p:spPr>
          <a:xfrm>
            <a:off x="9919542" y="5744018"/>
            <a:ext cx="326797" cy="224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D61FD0A-D133-463C-AB8E-6D25640BF805}"/>
              </a:ext>
            </a:extLst>
          </p:cNvPr>
          <p:cNvSpPr/>
          <p:nvPr/>
        </p:nvSpPr>
        <p:spPr>
          <a:xfrm>
            <a:off x="10529730" y="5252363"/>
            <a:ext cx="688882" cy="3750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D48C21-9210-46D8-9C0D-7A244DA50C5A}"/>
              </a:ext>
            </a:extLst>
          </p:cNvPr>
          <p:cNvSpPr/>
          <p:nvPr/>
        </p:nvSpPr>
        <p:spPr>
          <a:xfrm>
            <a:off x="9921670" y="4450462"/>
            <a:ext cx="326797" cy="224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824A0-9EDF-4AED-9B18-23992F58FE40}"/>
              </a:ext>
            </a:extLst>
          </p:cNvPr>
          <p:cNvSpPr/>
          <p:nvPr/>
        </p:nvSpPr>
        <p:spPr>
          <a:xfrm>
            <a:off x="10307276" y="4444982"/>
            <a:ext cx="380998" cy="224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1D5ED5-B58C-4AF9-AF3C-C000BF35E7F1}"/>
              </a:ext>
            </a:extLst>
          </p:cNvPr>
          <p:cNvSpPr/>
          <p:nvPr/>
        </p:nvSpPr>
        <p:spPr>
          <a:xfrm>
            <a:off x="10174187" y="3410768"/>
            <a:ext cx="326797" cy="224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446573-2C4F-4472-8C53-F7FA90518EB3}"/>
              </a:ext>
            </a:extLst>
          </p:cNvPr>
          <p:cNvSpPr/>
          <p:nvPr/>
        </p:nvSpPr>
        <p:spPr>
          <a:xfrm>
            <a:off x="10692986" y="2813925"/>
            <a:ext cx="903525" cy="5995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Oval 32">
                <a:extLst>
                  <a:ext uri="{FF2B5EF4-FFF2-40B4-BE49-F238E27FC236}">
                    <a16:creationId xmlns:a16="http://schemas.microsoft.com/office/drawing/2014/main" id="{8C3C3A8D-EAE5-4D10-A81B-91150BAF2717}"/>
                  </a:ext>
                </a:extLst>
              </p:cNvPr>
              <p:cNvSpPr/>
              <p:nvPr/>
            </p:nvSpPr>
            <p:spPr>
              <a:xfrm>
                <a:off x="2320701" y="4847443"/>
                <a:ext cx="2625455" cy="896575"/>
              </a:xfrm>
              <a:prstGeom prst="wedgeEllipseCallout">
                <a:avLst>
                  <a:gd name="adj1" fmla="val 18735"/>
                  <a:gd name="adj2" fmla="val -6806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False for CVC, even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connected</a:t>
                </a:r>
                <a:endParaRPr lang="en-NL" dirty="0"/>
              </a:p>
            </p:txBody>
          </p:sp>
        </mc:Choice>
        <mc:Fallback xmlns="">
          <p:sp>
            <p:nvSpPr>
              <p:cNvPr id="33" name="Speech Bubble: Oval 32">
                <a:extLst>
                  <a:ext uri="{FF2B5EF4-FFF2-40B4-BE49-F238E27FC236}">
                    <a16:creationId xmlns:a16="http://schemas.microsoft.com/office/drawing/2014/main" id="{8C3C3A8D-EAE5-4D10-A81B-91150BAF2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01" y="4847443"/>
                <a:ext cx="2625455" cy="896575"/>
              </a:xfrm>
              <a:prstGeom prst="wedgeEllipseCallout">
                <a:avLst>
                  <a:gd name="adj1" fmla="val 18735"/>
                  <a:gd name="adj2" fmla="val -68060"/>
                </a:avLst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82813755-9874-4CF9-8C8A-031C5633894D}"/>
              </a:ext>
            </a:extLst>
          </p:cNvPr>
          <p:cNvSpPr/>
          <p:nvPr/>
        </p:nvSpPr>
        <p:spPr>
          <a:xfrm>
            <a:off x="5214111" y="4890861"/>
            <a:ext cx="2108984" cy="549049"/>
          </a:xfrm>
          <a:prstGeom prst="wedgeEllipseCallout">
            <a:avLst>
              <a:gd name="adj1" fmla="val -54457"/>
              <a:gd name="adj2" fmla="val -864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Also problematic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536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069D-F4C9-47BD-B798-69B6C083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Subconnected</a:t>
            </a:r>
            <a:r>
              <a:rPr lang="en-US" dirty="0"/>
              <a:t> tree decompositions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EC7C8-3913-4839-BF68-517542BFC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 decomposition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connected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 given tree decomposition can be made </a:t>
                </a:r>
                <a:r>
                  <a:rPr lang="en-US" dirty="0" err="1"/>
                  <a:t>subconnected</a:t>
                </a:r>
                <a:r>
                  <a:rPr lang="en-US" dirty="0"/>
                  <a:t> in polynomial time</a:t>
                </a:r>
              </a:p>
              <a:p>
                <a:pPr lvl="1"/>
                <a:r>
                  <a:rPr lang="en-US" dirty="0"/>
                  <a:t>Without increasing its width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	[</a:t>
                </a:r>
                <a:r>
                  <a:rPr lang="en-US" sz="1600" dirty="0" err="1"/>
                  <a:t>Fraigniaud</a:t>
                </a:r>
                <a:r>
                  <a:rPr lang="en-US" sz="1600" dirty="0"/>
                  <a:t>, Nisse, LATIN 2006]</a:t>
                </a:r>
                <a:endParaRPr lang="en-NL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EC7C8-3913-4839-BF68-517542BFC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5CA2AAA-4987-449A-B740-CD952C13CA96}"/>
              </a:ext>
            </a:extLst>
          </p:cNvPr>
          <p:cNvGrpSpPr/>
          <p:nvPr/>
        </p:nvGrpSpPr>
        <p:grpSpPr>
          <a:xfrm>
            <a:off x="5497975" y="2805293"/>
            <a:ext cx="5339787" cy="3506607"/>
            <a:chOff x="8584335" y="4243685"/>
            <a:chExt cx="3607665" cy="2249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234083-BD5C-439B-B7D3-2DCC3410FD69}"/>
                    </a:ext>
                  </a:extLst>
                </p:cNvPr>
                <p:cNvSpPr txBox="1"/>
                <p:nvPr/>
              </p:nvSpPr>
              <p:spPr>
                <a:xfrm>
                  <a:off x="8584335" y="5106065"/>
                  <a:ext cx="37881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234083-BD5C-439B-B7D3-2DCC3410F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4335" y="5106065"/>
                  <a:ext cx="37881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41B5182-273A-42F4-89A1-9F27B0FB71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6851" y="4804693"/>
              <a:ext cx="648059" cy="5792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F68028-A271-44D4-BAA4-A26267292B21}"/>
                </a:ext>
              </a:extLst>
            </p:cNvPr>
            <p:cNvCxnSpPr>
              <a:cxnSpLocks/>
            </p:cNvCxnSpPr>
            <p:nvPr/>
          </p:nvCxnSpPr>
          <p:spPr>
            <a:xfrm>
              <a:off x="9488243" y="4680793"/>
              <a:ext cx="206667" cy="7031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257664-00D9-453D-A234-D6C256012C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2929" y="4742743"/>
              <a:ext cx="939777" cy="641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2659EA-C87A-432C-A7C0-76A2E09C18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4643" y="4729031"/>
              <a:ext cx="435030" cy="6917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309131-36CC-4B97-AB16-84B6D0967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5158" y="4876192"/>
              <a:ext cx="252124" cy="5645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FB5A9D-8CE3-419D-9753-8FA6CAE14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39485" y="4788555"/>
              <a:ext cx="792310" cy="5812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5C70-CC04-4067-ACBA-9A6EF3CAA8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5351" y="4795835"/>
              <a:ext cx="617632" cy="58812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22318D-792A-4094-91E1-F8515835C233}"/>
                </a:ext>
              </a:extLst>
            </p:cNvPr>
            <p:cNvSpPr/>
            <p:nvPr/>
          </p:nvSpPr>
          <p:spPr>
            <a:xfrm>
              <a:off x="8736282" y="4568657"/>
              <a:ext cx="1003203" cy="40748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FFAC75-67FE-4E9B-86F3-04D0F0DEF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9691" y="5415653"/>
              <a:ext cx="86550" cy="4473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055744-A7AF-4891-BAE5-3BB006EA2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0098" y="5402194"/>
              <a:ext cx="559208" cy="4607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C4EA3C-AB0D-4307-849C-BBC69ACE57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00874" y="5378873"/>
              <a:ext cx="86550" cy="4473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006545C-568F-437D-8B3F-3562349AD5A1}"/>
                    </a:ext>
                  </a:extLst>
                </p:cNvPr>
                <p:cNvSpPr/>
                <p:nvPr/>
              </p:nvSpPr>
              <p:spPr>
                <a:xfrm>
                  <a:off x="8691706" y="5708200"/>
                  <a:ext cx="2006407" cy="73074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006545C-568F-437D-8B3F-3562349AD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706" y="5708200"/>
                  <a:ext cx="2006407" cy="73074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870A4F00-F943-448E-830A-E8AAF4923C9F}"/>
                    </a:ext>
                  </a:extLst>
                </p:cNvPr>
                <p:cNvSpPr/>
                <p:nvPr/>
              </p:nvSpPr>
              <p:spPr>
                <a:xfrm>
                  <a:off x="9523067" y="5243587"/>
                  <a:ext cx="538840" cy="252509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870A4F00-F943-448E-830A-E8AAF4923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067" y="5243587"/>
                  <a:ext cx="538840" cy="25250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6A77CD-1BB4-43B7-845A-61D1C371BDB1}"/>
                </a:ext>
              </a:extLst>
            </p:cNvPr>
            <p:cNvSpPr/>
            <p:nvPr/>
          </p:nvSpPr>
          <p:spPr>
            <a:xfrm>
              <a:off x="10454321" y="4624893"/>
              <a:ext cx="378740" cy="40748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5BEF59F-C846-4D50-8123-2B6CE087D281}"/>
                </a:ext>
              </a:extLst>
            </p:cNvPr>
            <p:cNvSpPr/>
            <p:nvPr/>
          </p:nvSpPr>
          <p:spPr>
            <a:xfrm>
              <a:off x="9785618" y="4243685"/>
              <a:ext cx="579835" cy="6732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30" name="Callout: Bent Line with Accent Bar 29">
              <a:extLst>
                <a:ext uri="{FF2B5EF4-FFF2-40B4-BE49-F238E27FC236}">
                  <a16:creationId xmlns:a16="http://schemas.microsoft.com/office/drawing/2014/main" id="{657B490F-B4F6-4884-9A2A-EB289C87ABED}"/>
                </a:ext>
              </a:extLst>
            </p:cNvPr>
            <p:cNvSpPr/>
            <p:nvPr/>
          </p:nvSpPr>
          <p:spPr>
            <a:xfrm>
              <a:off x="10834366" y="5243587"/>
              <a:ext cx="1357634" cy="1249288"/>
            </a:xfrm>
            <a:prstGeom prst="accentCallout2">
              <a:avLst>
                <a:gd name="adj1" fmla="val 18750"/>
                <a:gd name="adj2" fmla="val -8333"/>
                <a:gd name="adj3" fmla="val 49568"/>
                <a:gd name="adj4" fmla="val -8159"/>
                <a:gd name="adj5" fmla="val 48552"/>
                <a:gd name="adj6" fmla="val 792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Connected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124239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1702-C66A-48E1-809C-D46FEF29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Vertex Cover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63899-6903-4558-ADE4-5EBDAFEAA2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our graph has a small CVC</a:t>
                </a:r>
              </a:p>
              <a:p>
                <a:pPr lvl="1"/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kernel,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oracle, obtain 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Lift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a 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Else, obtain tree decomposition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connected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define the following graphs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63899-6903-4558-ADE4-5EBDAFEAA2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E40E9C-8707-4F7D-B17D-6179BB3297B4}"/>
                  </a:ext>
                </a:extLst>
              </p:cNvPr>
              <p:cNvSpPr txBox="1"/>
              <p:nvPr/>
            </p:nvSpPr>
            <p:spPr>
              <a:xfrm>
                <a:off x="4520246" y="5159997"/>
                <a:ext cx="378811" cy="33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NL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E40E9C-8707-4F7D-B17D-6179BB329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46" y="5159997"/>
                <a:ext cx="378811" cy="335608"/>
              </a:xfrm>
              <a:prstGeom prst="rect">
                <a:avLst/>
              </a:prstGeom>
              <a:blipFill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FAAF5E-4620-4DB9-874A-06C46D213977}"/>
              </a:ext>
            </a:extLst>
          </p:cNvPr>
          <p:cNvCxnSpPr>
            <a:cxnSpLocks/>
          </p:cNvCxnSpPr>
          <p:nvPr/>
        </p:nvCxnSpPr>
        <p:spPr>
          <a:xfrm flipH="1" flipV="1">
            <a:off x="4982762" y="4858625"/>
            <a:ext cx="648059" cy="5792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6DB8BC-6AD1-433D-AFB6-04AC484ED5D8}"/>
              </a:ext>
            </a:extLst>
          </p:cNvPr>
          <p:cNvCxnSpPr>
            <a:cxnSpLocks/>
          </p:cNvCxnSpPr>
          <p:nvPr/>
        </p:nvCxnSpPr>
        <p:spPr>
          <a:xfrm>
            <a:off x="5424154" y="4734725"/>
            <a:ext cx="206667" cy="7031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446B61-78EA-414D-B196-C8C29F11909F}"/>
              </a:ext>
            </a:extLst>
          </p:cNvPr>
          <p:cNvCxnSpPr>
            <a:cxnSpLocks/>
          </p:cNvCxnSpPr>
          <p:nvPr/>
        </p:nvCxnSpPr>
        <p:spPr>
          <a:xfrm flipH="1" flipV="1">
            <a:off x="4998840" y="4796675"/>
            <a:ext cx="939777" cy="6412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88FA8F-E5B7-4277-AA53-0913D844AE4B}"/>
              </a:ext>
            </a:extLst>
          </p:cNvPr>
          <p:cNvCxnSpPr>
            <a:cxnSpLocks/>
          </p:cNvCxnSpPr>
          <p:nvPr/>
        </p:nvCxnSpPr>
        <p:spPr>
          <a:xfrm flipV="1">
            <a:off x="5780554" y="4782963"/>
            <a:ext cx="435030" cy="6917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2C6222-4C7E-4BEF-B616-9B7ED776500C}"/>
              </a:ext>
            </a:extLst>
          </p:cNvPr>
          <p:cNvCxnSpPr>
            <a:cxnSpLocks/>
          </p:cNvCxnSpPr>
          <p:nvPr/>
        </p:nvCxnSpPr>
        <p:spPr>
          <a:xfrm flipV="1">
            <a:off x="5731069" y="4930124"/>
            <a:ext cx="252124" cy="5645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510E78-2C1D-43BC-B050-3DA65E6744DE}"/>
              </a:ext>
            </a:extLst>
          </p:cNvPr>
          <p:cNvCxnSpPr>
            <a:cxnSpLocks/>
          </p:cNvCxnSpPr>
          <p:nvPr/>
        </p:nvCxnSpPr>
        <p:spPr>
          <a:xfrm flipV="1">
            <a:off x="5675396" y="4842487"/>
            <a:ext cx="792310" cy="581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88EDFC-B339-4F91-8BE4-88E81A189D3F}"/>
              </a:ext>
            </a:extLst>
          </p:cNvPr>
          <p:cNvCxnSpPr>
            <a:cxnSpLocks/>
          </p:cNvCxnSpPr>
          <p:nvPr/>
        </p:nvCxnSpPr>
        <p:spPr>
          <a:xfrm flipV="1">
            <a:off x="5871262" y="4849767"/>
            <a:ext cx="617632" cy="5881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FB61766-9592-4C19-B5EF-3A3D771F7A21}"/>
                  </a:ext>
                </a:extLst>
              </p:cNvPr>
              <p:cNvSpPr/>
              <p:nvPr/>
            </p:nvSpPr>
            <p:spPr>
              <a:xfrm>
                <a:off x="4672193" y="4416433"/>
                <a:ext cx="2006407" cy="61364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FB61766-9592-4C19-B5EF-3A3D771F7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193" y="4416433"/>
                <a:ext cx="2006407" cy="6136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39D73-14B9-4AED-A4A9-82A08C5F28B2}"/>
              </a:ext>
            </a:extLst>
          </p:cNvPr>
          <p:cNvCxnSpPr>
            <a:cxnSpLocks/>
          </p:cNvCxnSpPr>
          <p:nvPr/>
        </p:nvCxnSpPr>
        <p:spPr>
          <a:xfrm flipH="1" flipV="1">
            <a:off x="5885602" y="5469585"/>
            <a:ext cx="86550" cy="4473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A3A39A-2538-4C14-A91C-8C8BDC9BD644}"/>
              </a:ext>
            </a:extLst>
          </p:cNvPr>
          <p:cNvCxnSpPr>
            <a:cxnSpLocks/>
          </p:cNvCxnSpPr>
          <p:nvPr/>
        </p:nvCxnSpPr>
        <p:spPr>
          <a:xfrm flipV="1">
            <a:off x="5076009" y="5456126"/>
            <a:ext cx="559208" cy="4607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3F7F78-A0BE-4AFD-B9D3-834F1E1ABF08}"/>
              </a:ext>
            </a:extLst>
          </p:cNvPr>
          <p:cNvCxnSpPr>
            <a:cxnSpLocks/>
          </p:cNvCxnSpPr>
          <p:nvPr/>
        </p:nvCxnSpPr>
        <p:spPr>
          <a:xfrm flipH="1" flipV="1">
            <a:off x="5736785" y="5432805"/>
            <a:ext cx="86550" cy="4473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1CBDA3-DB2A-441D-B995-05BC161040C4}"/>
                  </a:ext>
                </a:extLst>
              </p:cNvPr>
              <p:cNvSpPr/>
              <p:nvPr/>
            </p:nvSpPr>
            <p:spPr>
              <a:xfrm>
                <a:off x="4627617" y="5762132"/>
                <a:ext cx="2006407" cy="730743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1CBDA3-DB2A-441D-B995-05BC16104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17" y="5762132"/>
                <a:ext cx="2006407" cy="73074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7E5F978-7EED-4E69-9AB0-C81BD986F168}"/>
                  </a:ext>
                </a:extLst>
              </p:cNvPr>
              <p:cNvSpPr/>
              <p:nvPr/>
            </p:nvSpPr>
            <p:spPr>
              <a:xfrm>
                <a:off x="5458978" y="5297519"/>
                <a:ext cx="538840" cy="25250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7E5F978-7EED-4E69-9AB0-C81BD986F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78" y="5297519"/>
                <a:ext cx="538840" cy="252509"/>
              </a:xfrm>
              <a:prstGeom prst="round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8BD69E5-5A60-4ABC-A7C7-9DC8F34AD7AB}"/>
              </a:ext>
            </a:extLst>
          </p:cNvPr>
          <p:cNvGrpSpPr/>
          <p:nvPr/>
        </p:nvGrpSpPr>
        <p:grpSpPr>
          <a:xfrm>
            <a:off x="1242365" y="4967698"/>
            <a:ext cx="1215484" cy="850331"/>
            <a:chOff x="9240019" y="3291840"/>
            <a:chExt cx="1451907" cy="9924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3C9F3DE-6181-441A-B81C-2A63D118E8D5}"/>
                </a:ext>
              </a:extLst>
            </p:cNvPr>
            <p:cNvGrpSpPr/>
            <p:nvPr/>
          </p:nvGrpSpPr>
          <p:grpSpPr>
            <a:xfrm>
              <a:off x="9240019" y="3291840"/>
              <a:ext cx="1451907" cy="992443"/>
              <a:chOff x="9373413" y="4352889"/>
              <a:chExt cx="1715180" cy="12494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9A626D0-A6FE-4178-9E2E-26CD01CCC936}"/>
                      </a:ext>
                    </a:extLst>
                  </p:cNvPr>
                  <p:cNvSpPr txBox="1"/>
                  <p:nvPr/>
                </p:nvSpPr>
                <p:spPr>
                  <a:xfrm>
                    <a:off x="9373413" y="4352889"/>
                    <a:ext cx="447500" cy="9410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NL" sz="30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9A626D0-A6FE-4178-9E2E-26CD01CCC9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73413" y="4352889"/>
                    <a:ext cx="447500" cy="94106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8077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4652BF0-532F-4985-88F4-2187F84E7676}"/>
                  </a:ext>
                </a:extLst>
              </p:cNvPr>
              <p:cNvCxnSpPr>
                <a:cxnSpLocks/>
                <a:endCxn id="35" idx="5"/>
              </p:cNvCxnSpPr>
              <p:nvPr/>
            </p:nvCxnSpPr>
            <p:spPr>
              <a:xfrm flipH="1" flipV="1">
                <a:off x="10808136" y="4738564"/>
                <a:ext cx="280457" cy="86375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42FD846-208D-4E67-8323-B243A73CD98F}"/>
                  </a:ext>
                </a:extLst>
              </p:cNvPr>
              <p:cNvCxnSpPr>
                <a:cxnSpLocks/>
                <a:endCxn id="35" idx="3"/>
              </p:cNvCxnSpPr>
              <p:nvPr/>
            </p:nvCxnSpPr>
            <p:spPr>
              <a:xfrm flipV="1">
                <a:off x="10029952" y="4738564"/>
                <a:ext cx="610004" cy="86374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58AF879-8FD2-4B34-8BA4-BEAB48377183}"/>
                  </a:ext>
                </a:extLst>
              </p:cNvPr>
              <p:cNvCxnSpPr>
                <a:cxnSpLocks/>
                <a:endCxn id="35" idx="4"/>
              </p:cNvCxnSpPr>
              <p:nvPr/>
            </p:nvCxnSpPr>
            <p:spPr>
              <a:xfrm flipH="1" flipV="1">
                <a:off x="10724046" y="4776784"/>
                <a:ext cx="188743" cy="7648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4EBC25-0F33-421E-AAA2-F76372F8B5D1}"/>
                </a:ext>
              </a:extLst>
            </p:cNvPr>
            <p:cNvSpPr/>
            <p:nvPr/>
          </p:nvSpPr>
          <p:spPr>
            <a:xfrm>
              <a:off x="10285428" y="3421246"/>
              <a:ext cx="201335" cy="20730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endParaRPr lang="en-NL" dirty="0"/>
            </a:p>
          </p:txBody>
        </p: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9BAB4A1-C01D-4C57-B83F-3E04F8B4A93D}"/>
              </a:ext>
            </a:extLst>
          </p:cNvPr>
          <p:cNvSpPr/>
          <p:nvPr/>
        </p:nvSpPr>
        <p:spPr>
          <a:xfrm flipH="1">
            <a:off x="3187889" y="5389158"/>
            <a:ext cx="1180099" cy="19199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1FE4F5-FFE9-4E20-A140-C17E1B6A825B}"/>
                  </a:ext>
                </a:extLst>
              </p:cNvPr>
              <p:cNvSpPr txBox="1"/>
              <p:nvPr/>
            </p:nvSpPr>
            <p:spPr>
              <a:xfrm>
                <a:off x="3160393" y="5033286"/>
                <a:ext cx="2329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1FE4F5-FFE9-4E20-A140-C17E1B6A8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93" y="5033286"/>
                <a:ext cx="2329283" cy="369332"/>
              </a:xfrm>
              <a:prstGeom prst="rect">
                <a:avLst/>
              </a:prstGeom>
              <a:blipFill>
                <a:blip r:embed="rId8"/>
                <a:stretch>
                  <a:fillRect l="-2089" t="-10000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Right 41">
            <a:extLst>
              <a:ext uri="{FF2B5EF4-FFF2-40B4-BE49-F238E27FC236}">
                <a16:creationId xmlns:a16="http://schemas.microsoft.com/office/drawing/2014/main" id="{4A7C1E29-60BD-4F18-9088-32CB31090BA4}"/>
              </a:ext>
            </a:extLst>
          </p:cNvPr>
          <p:cNvSpPr/>
          <p:nvPr/>
        </p:nvSpPr>
        <p:spPr>
          <a:xfrm>
            <a:off x="6913377" y="5387662"/>
            <a:ext cx="1176159" cy="19349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E63116-DFA4-463A-BD82-CFD14B177BAF}"/>
                  </a:ext>
                </a:extLst>
              </p:cNvPr>
              <p:cNvSpPr txBox="1"/>
              <p:nvPr/>
            </p:nvSpPr>
            <p:spPr>
              <a:xfrm>
                <a:off x="8395591" y="5195380"/>
                <a:ext cx="37881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sz="3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E63116-DFA4-463A-BD82-CFD14B17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91" y="5195380"/>
                <a:ext cx="378811" cy="553998"/>
              </a:xfrm>
              <a:prstGeom prst="rect">
                <a:avLst/>
              </a:prstGeom>
              <a:blipFill>
                <a:blip r:embed="rId9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39234C-74E1-4CFE-ABCA-5778CE70010F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8858109" y="4894010"/>
            <a:ext cx="713092" cy="6041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9C57CA-8795-4C56-9E8F-FDFC99E6039D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9299499" y="4770108"/>
            <a:ext cx="271702" cy="7280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E3E81B-547F-489F-A43D-DAA531294E5C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8874187" y="4832058"/>
            <a:ext cx="697014" cy="6660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1D4A056-76A3-44E4-878E-4DEA5532F260}"/>
              </a:ext>
            </a:extLst>
          </p:cNvPr>
          <p:cNvCxnSpPr>
            <a:cxnSpLocks/>
          </p:cNvCxnSpPr>
          <p:nvPr/>
        </p:nvCxnSpPr>
        <p:spPr>
          <a:xfrm flipV="1">
            <a:off x="9655899" y="4818346"/>
            <a:ext cx="435030" cy="6917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2FB7612-7437-45AE-9C50-A919E6830AFF}"/>
              </a:ext>
            </a:extLst>
          </p:cNvPr>
          <p:cNvCxnSpPr>
            <a:cxnSpLocks/>
          </p:cNvCxnSpPr>
          <p:nvPr/>
        </p:nvCxnSpPr>
        <p:spPr>
          <a:xfrm flipV="1">
            <a:off x="9606414" y="4965507"/>
            <a:ext cx="252124" cy="5645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035E055-CB7B-431F-B8A1-907C0435C6F3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9630792" y="4877872"/>
            <a:ext cx="712259" cy="5942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FA7B2FD-679D-41FA-BF89-4A7CD0CACFBE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9715067" y="4885151"/>
            <a:ext cx="649172" cy="6757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A08211-ADB6-4029-90BD-309398D60B33}"/>
                  </a:ext>
                </a:extLst>
              </p:cNvPr>
              <p:cNvSpPr/>
              <p:nvPr/>
            </p:nvSpPr>
            <p:spPr>
              <a:xfrm>
                <a:off x="8547538" y="4451816"/>
                <a:ext cx="2006407" cy="61364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A08211-ADB6-4029-90BD-309398D60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538" y="4451816"/>
                <a:ext cx="2006407" cy="61364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E4DE461-79E9-431E-A8D8-B8CC24DE2F11}"/>
                  </a:ext>
                </a:extLst>
              </p:cNvPr>
              <p:cNvSpPr/>
              <p:nvPr/>
            </p:nvSpPr>
            <p:spPr>
              <a:xfrm>
                <a:off x="1236235" y="5727138"/>
                <a:ext cx="2006407" cy="730743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E4DE461-79E9-431E-A8D8-B8CC24DE2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35" y="5727138"/>
                <a:ext cx="2006407" cy="730743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DA79D927-E4B8-4324-ABCC-478E3749DF6E}"/>
              </a:ext>
            </a:extLst>
          </p:cNvPr>
          <p:cNvSpPr/>
          <p:nvPr/>
        </p:nvSpPr>
        <p:spPr>
          <a:xfrm>
            <a:off x="9546517" y="5472104"/>
            <a:ext cx="168550" cy="17761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4E8B5F0-4FAE-457F-A61F-A7D1ADBCEF4C}"/>
                  </a:ext>
                </a:extLst>
              </p:cNvPr>
              <p:cNvSpPr txBox="1"/>
              <p:nvPr/>
            </p:nvSpPr>
            <p:spPr>
              <a:xfrm>
                <a:off x="6873030" y="5106744"/>
                <a:ext cx="2329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4E8B5F0-4FAE-457F-A61F-A7D1ADBCE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30" y="5106744"/>
                <a:ext cx="2329283" cy="369332"/>
              </a:xfrm>
              <a:prstGeom prst="rect">
                <a:avLst/>
              </a:prstGeom>
              <a:blipFill>
                <a:blip r:embed="rId12"/>
                <a:stretch>
                  <a:fillRect l="-2089" t="-10000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971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2D04-AD8D-4565-8991-B1FF9E90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Vertex Cover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58C9-8126-4227-AAA5-3F7696D9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D5C67-BEC4-4132-8880-656AAEBFB57A}"/>
                  </a:ext>
                </a:extLst>
              </p:cNvPr>
              <p:cNvSpPr txBox="1"/>
              <p:nvPr/>
            </p:nvSpPr>
            <p:spPr>
              <a:xfrm>
                <a:off x="0" y="1690688"/>
                <a:ext cx="12192000" cy="1852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Lemma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Given a connected vertex 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we can in polynomial time find a connected vertex 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Furthermore,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D5C67-BEC4-4132-8880-656AAEBFB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0688"/>
                <a:ext cx="12192000" cy="1852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0518A38-73BB-46C7-B5B3-D84468FDF587}"/>
              </a:ext>
            </a:extLst>
          </p:cNvPr>
          <p:cNvGrpSpPr/>
          <p:nvPr/>
        </p:nvGrpSpPr>
        <p:grpSpPr>
          <a:xfrm>
            <a:off x="2547282" y="4137798"/>
            <a:ext cx="1215484" cy="850331"/>
            <a:chOff x="9240019" y="3291840"/>
            <a:chExt cx="1451907" cy="99244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AF1C00-8847-477F-AF41-061939B1A540}"/>
                </a:ext>
              </a:extLst>
            </p:cNvPr>
            <p:cNvGrpSpPr/>
            <p:nvPr/>
          </p:nvGrpSpPr>
          <p:grpSpPr>
            <a:xfrm>
              <a:off x="9240019" y="3291840"/>
              <a:ext cx="1451907" cy="992443"/>
              <a:chOff x="9373413" y="4352889"/>
              <a:chExt cx="1715180" cy="12494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8B970ACC-3C76-4441-9949-A592EAF03C93}"/>
                      </a:ext>
                    </a:extLst>
                  </p:cNvPr>
                  <p:cNvSpPr txBox="1"/>
                  <p:nvPr/>
                </p:nvSpPr>
                <p:spPr>
                  <a:xfrm>
                    <a:off x="9373413" y="4352889"/>
                    <a:ext cx="447500" cy="9410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NL" sz="30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8B970ACC-3C76-4441-9949-A592EAF03C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73413" y="4352889"/>
                    <a:ext cx="447500" cy="9410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8077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36673D1-C44D-4C81-B160-5BF241B74792}"/>
                  </a:ext>
                </a:extLst>
              </p:cNvPr>
              <p:cNvCxnSpPr>
                <a:cxnSpLocks/>
                <a:endCxn id="7" idx="5"/>
              </p:cNvCxnSpPr>
              <p:nvPr/>
            </p:nvCxnSpPr>
            <p:spPr>
              <a:xfrm flipH="1" flipV="1">
                <a:off x="10808136" y="4738564"/>
                <a:ext cx="280457" cy="86375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4467BC9-7834-47C3-BBF9-ECCB2AB51581}"/>
                  </a:ext>
                </a:extLst>
              </p:cNvPr>
              <p:cNvCxnSpPr>
                <a:cxnSpLocks/>
                <a:endCxn id="7" idx="3"/>
              </p:cNvCxnSpPr>
              <p:nvPr/>
            </p:nvCxnSpPr>
            <p:spPr>
              <a:xfrm flipV="1">
                <a:off x="10029952" y="4738564"/>
                <a:ext cx="610004" cy="86374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3B024E3-4CD4-475A-9797-B74DD63E407E}"/>
                  </a:ext>
                </a:extLst>
              </p:cNvPr>
              <p:cNvCxnSpPr>
                <a:cxnSpLocks/>
                <a:endCxn id="7" idx="4"/>
              </p:cNvCxnSpPr>
              <p:nvPr/>
            </p:nvCxnSpPr>
            <p:spPr>
              <a:xfrm flipH="1" flipV="1">
                <a:off x="10724046" y="4776784"/>
                <a:ext cx="188743" cy="7648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81F53A-6D0E-4280-81AC-93CD47C9A94E}"/>
                </a:ext>
              </a:extLst>
            </p:cNvPr>
            <p:cNvSpPr/>
            <p:nvPr/>
          </p:nvSpPr>
          <p:spPr>
            <a:xfrm>
              <a:off x="10285428" y="3421246"/>
              <a:ext cx="201335" cy="207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endParaRPr lang="en-N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C16375-2D70-4F9F-9CF8-B1F7D49D5388}"/>
                  </a:ext>
                </a:extLst>
              </p:cNvPr>
              <p:cNvSpPr/>
              <p:nvPr/>
            </p:nvSpPr>
            <p:spPr>
              <a:xfrm>
                <a:off x="2419257" y="4816448"/>
                <a:ext cx="2006407" cy="730743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C16375-2D70-4F9F-9CF8-B1F7D49D5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257" y="4816448"/>
                <a:ext cx="2006407" cy="73074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427528-BADF-43F6-B9E7-A75DC27F9466}"/>
              </a:ext>
            </a:extLst>
          </p:cNvPr>
          <p:cNvCxnSpPr>
            <a:cxnSpLocks/>
          </p:cNvCxnSpPr>
          <p:nvPr/>
        </p:nvCxnSpPr>
        <p:spPr>
          <a:xfrm flipH="1" flipV="1">
            <a:off x="7353985" y="4485720"/>
            <a:ext cx="86550" cy="4473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518482-DF7C-497B-9AD7-897A68629AC7}"/>
              </a:ext>
            </a:extLst>
          </p:cNvPr>
          <p:cNvCxnSpPr>
            <a:cxnSpLocks/>
          </p:cNvCxnSpPr>
          <p:nvPr/>
        </p:nvCxnSpPr>
        <p:spPr>
          <a:xfrm flipV="1">
            <a:off x="6544392" y="4472261"/>
            <a:ext cx="559208" cy="4607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FB8B42-E20F-46C3-BFD6-81E1D092CEC5}"/>
              </a:ext>
            </a:extLst>
          </p:cNvPr>
          <p:cNvCxnSpPr>
            <a:cxnSpLocks/>
          </p:cNvCxnSpPr>
          <p:nvPr/>
        </p:nvCxnSpPr>
        <p:spPr>
          <a:xfrm flipH="1" flipV="1">
            <a:off x="7205168" y="4448940"/>
            <a:ext cx="86550" cy="4473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34414BC-EA63-4E0A-9695-7E6AA1E71E53}"/>
                  </a:ext>
                </a:extLst>
              </p:cNvPr>
              <p:cNvSpPr/>
              <p:nvPr/>
            </p:nvSpPr>
            <p:spPr>
              <a:xfrm>
                <a:off x="6096000" y="4778267"/>
                <a:ext cx="2006407" cy="730743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34414BC-EA63-4E0A-9695-7E6AA1E71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78267"/>
                <a:ext cx="2006407" cy="73074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35FAEE4-A647-420C-AAD6-BA16E06CBE60}"/>
                  </a:ext>
                </a:extLst>
              </p:cNvPr>
              <p:cNvSpPr/>
              <p:nvPr/>
            </p:nvSpPr>
            <p:spPr>
              <a:xfrm>
                <a:off x="6927361" y="4313654"/>
                <a:ext cx="538840" cy="25250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35FAEE4-A647-420C-AAD6-BA16E06CB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61" y="4313654"/>
                <a:ext cx="538840" cy="252509"/>
              </a:xfrm>
              <a:prstGeom prst="round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3AB039CF-C7D8-46D8-9075-3D68D9938DA5}"/>
              </a:ext>
            </a:extLst>
          </p:cNvPr>
          <p:cNvSpPr/>
          <p:nvPr/>
        </p:nvSpPr>
        <p:spPr>
          <a:xfrm>
            <a:off x="4669236" y="4720128"/>
            <a:ext cx="1181014" cy="1838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25454-F181-491E-8CA8-F3F9C8948953}"/>
              </a:ext>
            </a:extLst>
          </p:cNvPr>
          <p:cNvSpPr/>
          <p:nvPr/>
        </p:nvSpPr>
        <p:spPr>
          <a:xfrm>
            <a:off x="6554079" y="4851871"/>
            <a:ext cx="1090248" cy="2467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0F876A-8D8F-41BE-8CC3-232451D16DF2}"/>
              </a:ext>
            </a:extLst>
          </p:cNvPr>
          <p:cNvSpPr/>
          <p:nvPr/>
        </p:nvSpPr>
        <p:spPr>
          <a:xfrm>
            <a:off x="2660333" y="4929310"/>
            <a:ext cx="685754" cy="252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E1E1A7-4D9F-4636-A762-06398B5BBCEF}"/>
                  </a:ext>
                </a:extLst>
              </p:cNvPr>
              <p:cNvSpPr txBox="1"/>
              <p:nvPr/>
            </p:nvSpPr>
            <p:spPr>
              <a:xfrm>
                <a:off x="6135443" y="4208790"/>
                <a:ext cx="31712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E1E1A7-4D9F-4636-A762-06398B5BB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43" y="4208790"/>
                <a:ext cx="317127" cy="553998"/>
              </a:xfrm>
              <a:prstGeom prst="rect">
                <a:avLst/>
              </a:prstGeom>
              <a:blipFill>
                <a:blip r:embed="rId7"/>
                <a:stretch>
                  <a:fillRect r="-403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28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C16375-2D70-4F9F-9CF8-B1F7D49D5388}"/>
                  </a:ext>
                </a:extLst>
              </p:cNvPr>
              <p:cNvSpPr/>
              <p:nvPr/>
            </p:nvSpPr>
            <p:spPr>
              <a:xfrm>
                <a:off x="718573" y="4869149"/>
                <a:ext cx="2316372" cy="158435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                   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C16375-2D70-4F9F-9CF8-B1F7D49D5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3" y="4869149"/>
                <a:ext cx="2316372" cy="158435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0582D04-AD8D-4565-8991-B1FF9E90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Vertex Cover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D5C67-BEC4-4132-8880-656AAEBFB57A}"/>
                  </a:ext>
                </a:extLst>
              </p:cNvPr>
              <p:cNvSpPr txBox="1"/>
              <p:nvPr/>
            </p:nvSpPr>
            <p:spPr>
              <a:xfrm>
                <a:off x="0" y="1690688"/>
                <a:ext cx="12192000" cy="222223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Lemma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Given a connected vertex 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we can in polynomial time find a connected vertex 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Furthermore,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	(recall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connected)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D5C67-BEC4-4132-8880-656AAEBFB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0688"/>
                <a:ext cx="12192000" cy="2222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AF1C00-8847-477F-AF41-061939B1A540}"/>
              </a:ext>
            </a:extLst>
          </p:cNvPr>
          <p:cNvGrpSpPr/>
          <p:nvPr/>
        </p:nvGrpSpPr>
        <p:grpSpPr>
          <a:xfrm>
            <a:off x="785868" y="4202667"/>
            <a:ext cx="1673167" cy="1278144"/>
            <a:chOff x="9373413" y="4352889"/>
            <a:chExt cx="2361018" cy="1878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970ACC-3C76-4441-9949-A592EAF03C93}"/>
                    </a:ext>
                  </a:extLst>
                </p:cNvPr>
                <p:cNvSpPr txBox="1"/>
                <p:nvPr/>
              </p:nvSpPr>
              <p:spPr>
                <a:xfrm>
                  <a:off x="9373413" y="4352889"/>
                  <a:ext cx="447500" cy="941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970ACC-3C76-4441-9949-A592EAF03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413" y="4352889"/>
                  <a:ext cx="447500" cy="941067"/>
                </a:xfrm>
                <a:prstGeom prst="rect">
                  <a:avLst/>
                </a:prstGeom>
                <a:blipFill>
                  <a:blip r:embed="rId4"/>
                  <a:stretch>
                    <a:fillRect r="-4807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467BC9-7834-47C3-BBF9-ECCB2AB51581}"/>
                </a:ext>
              </a:extLst>
            </p:cNvPr>
            <p:cNvCxnSpPr>
              <a:cxnSpLocks/>
              <a:stCxn id="20" idx="0"/>
              <a:endCxn id="7" idx="3"/>
            </p:cNvCxnSpPr>
            <p:nvPr/>
          </p:nvCxnSpPr>
          <p:spPr>
            <a:xfrm flipV="1">
              <a:off x="10029939" y="4730198"/>
              <a:ext cx="624912" cy="12305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B024E3-4CD4-475A-9797-B74DD63E407E}"/>
                </a:ext>
              </a:extLst>
            </p:cNvPr>
            <p:cNvCxnSpPr>
              <a:cxnSpLocks/>
              <a:stCxn id="23" idx="0"/>
              <a:endCxn id="7" idx="4"/>
            </p:cNvCxnSpPr>
            <p:nvPr/>
          </p:nvCxnSpPr>
          <p:spPr>
            <a:xfrm flipH="1" flipV="1">
              <a:off x="10767059" y="4776785"/>
              <a:ext cx="230552" cy="14541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6673D1-C44D-4C81-B160-5BF241B74792}"/>
                </a:ext>
              </a:extLst>
            </p:cNvPr>
            <p:cNvCxnSpPr>
              <a:cxnSpLocks/>
              <a:stCxn id="22" idx="0"/>
              <a:endCxn id="7" idx="5"/>
            </p:cNvCxnSpPr>
            <p:nvPr/>
          </p:nvCxnSpPr>
          <p:spPr>
            <a:xfrm flipH="1" flipV="1">
              <a:off x="10879269" y="4730198"/>
              <a:ext cx="855162" cy="97055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A81F53A-6D0E-4280-81AC-93CD47C9A94E}"/>
              </a:ext>
            </a:extLst>
          </p:cNvPr>
          <p:cNvSpPr/>
          <p:nvPr/>
        </p:nvSpPr>
        <p:spPr>
          <a:xfrm>
            <a:off x="1661038" y="4274662"/>
            <a:ext cx="224912" cy="21649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atin typeface="+mj-lt"/>
              </a:rPr>
              <a:t>z</a:t>
            </a:r>
            <a:endParaRPr lang="en-N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0F876A-8D8F-41BE-8CC3-232451D16DF2}"/>
              </a:ext>
            </a:extLst>
          </p:cNvPr>
          <p:cNvSpPr/>
          <p:nvPr/>
        </p:nvSpPr>
        <p:spPr>
          <a:xfrm>
            <a:off x="908247" y="5296962"/>
            <a:ext cx="685754" cy="252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E5CE3C-D898-44B9-8F7D-31A1284A948A}"/>
              </a:ext>
            </a:extLst>
          </p:cNvPr>
          <p:cNvSpPr/>
          <p:nvPr/>
        </p:nvSpPr>
        <p:spPr>
          <a:xfrm>
            <a:off x="2116157" y="5119990"/>
            <a:ext cx="685754" cy="252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6A325A-BB2E-4475-8733-7CB1F99D5080}"/>
              </a:ext>
            </a:extLst>
          </p:cNvPr>
          <p:cNvSpPr/>
          <p:nvPr/>
        </p:nvSpPr>
        <p:spPr>
          <a:xfrm>
            <a:off x="1594001" y="5480811"/>
            <a:ext cx="685754" cy="252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F6F99B-83F5-4CF2-8531-B637ACEB0AAF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1773494" y="4491161"/>
            <a:ext cx="230422" cy="4948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949DF49-50C9-4A8B-B4FC-0C59427BB789}"/>
              </a:ext>
            </a:extLst>
          </p:cNvPr>
          <p:cNvSpPr/>
          <p:nvPr/>
        </p:nvSpPr>
        <p:spPr>
          <a:xfrm>
            <a:off x="3567496" y="5220444"/>
            <a:ext cx="1181014" cy="1838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746A4F9-E00C-4725-AA50-1EAC66417F4F}"/>
                  </a:ext>
                </a:extLst>
              </p:cNvPr>
              <p:cNvSpPr/>
              <p:nvPr/>
            </p:nvSpPr>
            <p:spPr>
              <a:xfrm>
                <a:off x="5281061" y="4996785"/>
                <a:ext cx="2316372" cy="158435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                   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746A4F9-E00C-4725-AA50-1EAC6641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061" y="4996785"/>
                <a:ext cx="2316372" cy="15843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EC06E7F-88D7-4EA2-8B27-457CA30DDB06}"/>
              </a:ext>
            </a:extLst>
          </p:cNvPr>
          <p:cNvGrpSpPr/>
          <p:nvPr/>
        </p:nvGrpSpPr>
        <p:grpSpPr>
          <a:xfrm>
            <a:off x="5348350" y="4330303"/>
            <a:ext cx="1673173" cy="1278144"/>
            <a:chOff x="9373413" y="4352889"/>
            <a:chExt cx="2361028" cy="1878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BFE6E56-DFB0-4608-9B95-21A2E1EAAA39}"/>
                    </a:ext>
                  </a:extLst>
                </p:cNvPr>
                <p:cNvSpPr txBox="1"/>
                <p:nvPr/>
              </p:nvSpPr>
              <p:spPr>
                <a:xfrm>
                  <a:off x="9373413" y="4352889"/>
                  <a:ext cx="447500" cy="81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BFE6E56-DFB0-4608-9B95-21A2E1EAA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413" y="4352889"/>
                  <a:ext cx="447500" cy="814012"/>
                </a:xfrm>
                <a:prstGeom prst="rect">
                  <a:avLst/>
                </a:prstGeom>
                <a:blipFill>
                  <a:blip r:embed="rId6"/>
                  <a:stretch>
                    <a:fillRect r="-4038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B24FAFD-DC45-4F38-83A5-B7D94FBB7370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V="1">
              <a:off x="10029948" y="4786731"/>
              <a:ext cx="510914" cy="11740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52F988-8BB1-46E7-BEA9-D652E25447F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10997622" y="4786729"/>
              <a:ext cx="54223" cy="14441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B0CA178-4C92-4D18-9D2C-BFD41958EA8D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 flipH="1" flipV="1">
              <a:off x="11523715" y="4786728"/>
              <a:ext cx="210726" cy="914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6BCAF27-1BF1-452A-AEF3-9A6E4F7D27C5}"/>
                  </a:ext>
                </a:extLst>
              </p:cNvPr>
              <p:cNvSpPr/>
              <p:nvPr/>
            </p:nvSpPr>
            <p:spPr>
              <a:xfrm>
                <a:off x="6043554" y="4373057"/>
                <a:ext cx="264247" cy="25250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6BCAF27-1BF1-452A-AEF3-9A6E4F7D2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54" y="4373057"/>
                <a:ext cx="264247" cy="252509"/>
              </a:xfrm>
              <a:prstGeom prst="roundRect">
                <a:avLst/>
              </a:prstGeom>
              <a:blipFill>
                <a:blip r:embed="rId7"/>
                <a:stretch>
                  <a:fillRect l="-31111" b="-186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8B13146-81F0-4E61-8221-2FA3FA44E768}"/>
                  </a:ext>
                </a:extLst>
              </p:cNvPr>
              <p:cNvSpPr txBox="1"/>
              <p:nvPr/>
            </p:nvSpPr>
            <p:spPr>
              <a:xfrm>
                <a:off x="3646501" y="4894418"/>
                <a:ext cx="1197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8B13146-81F0-4E61-8221-2FA3FA44E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501" y="4894418"/>
                <a:ext cx="1197246" cy="369332"/>
              </a:xfrm>
              <a:prstGeom prst="rect">
                <a:avLst/>
              </a:prstGeom>
              <a:blipFill>
                <a:blip r:embed="rId8"/>
                <a:stretch>
                  <a:fillRect l="-4061" t="-10000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076243D1-9E52-4623-9769-0F2108A04FF5}"/>
              </a:ext>
            </a:extLst>
          </p:cNvPr>
          <p:cNvSpPr/>
          <p:nvPr/>
        </p:nvSpPr>
        <p:spPr>
          <a:xfrm>
            <a:off x="5485664" y="5284575"/>
            <a:ext cx="685754" cy="252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AEA976E-30D7-4935-8F23-2C6DD56679CB}"/>
              </a:ext>
            </a:extLst>
          </p:cNvPr>
          <p:cNvSpPr/>
          <p:nvPr/>
        </p:nvSpPr>
        <p:spPr>
          <a:xfrm>
            <a:off x="6565593" y="5167310"/>
            <a:ext cx="685754" cy="252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8D50DD6-99FA-4F30-A02F-E152DA69BEE7}"/>
              </a:ext>
            </a:extLst>
          </p:cNvPr>
          <p:cNvSpPr/>
          <p:nvPr/>
        </p:nvSpPr>
        <p:spPr>
          <a:xfrm>
            <a:off x="6043437" y="5528131"/>
            <a:ext cx="685754" cy="252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060D63-9F22-4C29-9E70-2A5B3E494C66}"/>
              </a:ext>
            </a:extLst>
          </p:cNvPr>
          <p:cNvSpPr/>
          <p:nvPr/>
        </p:nvSpPr>
        <p:spPr>
          <a:xfrm>
            <a:off x="6405669" y="4373056"/>
            <a:ext cx="264247" cy="2525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611593B-3AE5-475E-9686-B2B55E4BBEFF}"/>
              </a:ext>
            </a:extLst>
          </p:cNvPr>
          <p:cNvSpPr/>
          <p:nvPr/>
        </p:nvSpPr>
        <p:spPr>
          <a:xfrm>
            <a:off x="6740065" y="4373055"/>
            <a:ext cx="264247" cy="2525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llout: Bent Line with Accent Bar 60">
                <a:extLst>
                  <a:ext uri="{FF2B5EF4-FFF2-40B4-BE49-F238E27FC236}">
                    <a16:creationId xmlns:a16="http://schemas.microsoft.com/office/drawing/2014/main" id="{55E1369F-9456-4022-B9E9-3632B737BFCE}"/>
                  </a:ext>
                </a:extLst>
              </p:cNvPr>
              <p:cNvSpPr/>
              <p:nvPr/>
            </p:nvSpPr>
            <p:spPr>
              <a:xfrm>
                <a:off x="3533624" y="4046161"/>
                <a:ext cx="1779652" cy="612648"/>
              </a:xfrm>
              <a:prstGeom prst="accentCallout2">
                <a:avLst>
                  <a:gd name="adj1" fmla="val 17179"/>
                  <a:gd name="adj2" fmla="val 104261"/>
                  <a:gd name="adj3" fmla="val 31318"/>
                  <a:gd name="adj4" fmla="val 135466"/>
                  <a:gd name="adj5" fmla="val 74794"/>
                  <a:gd name="adj6" fmla="val 15445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components</a:t>
                </a:r>
                <a:endParaRPr lang="en-NL" dirty="0"/>
              </a:p>
            </p:txBody>
          </p:sp>
        </mc:Choice>
        <mc:Fallback xmlns="">
          <p:sp>
            <p:nvSpPr>
              <p:cNvPr id="61" name="Callout: Bent Line with Accent Bar 60">
                <a:extLst>
                  <a:ext uri="{FF2B5EF4-FFF2-40B4-BE49-F238E27FC236}">
                    <a16:creationId xmlns:a16="http://schemas.microsoft.com/office/drawing/2014/main" id="{55E1369F-9456-4022-B9E9-3632B737B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24" y="4046161"/>
                <a:ext cx="1779652" cy="612648"/>
              </a:xfrm>
              <a:prstGeom prst="accentCallout2">
                <a:avLst>
                  <a:gd name="adj1" fmla="val 17179"/>
                  <a:gd name="adj2" fmla="val 104261"/>
                  <a:gd name="adj3" fmla="val 31318"/>
                  <a:gd name="adj4" fmla="val 135466"/>
                  <a:gd name="adj5" fmla="val 74794"/>
                  <a:gd name="adj6" fmla="val 154459"/>
                </a:avLst>
              </a:prstGeom>
              <a:blipFill>
                <a:blip r:embed="rId9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row: Right 61">
            <a:extLst>
              <a:ext uri="{FF2B5EF4-FFF2-40B4-BE49-F238E27FC236}">
                <a16:creationId xmlns:a16="http://schemas.microsoft.com/office/drawing/2014/main" id="{31745F8A-C705-4873-8248-26622529B8BF}"/>
              </a:ext>
            </a:extLst>
          </p:cNvPr>
          <p:cNvSpPr/>
          <p:nvPr/>
        </p:nvSpPr>
        <p:spPr>
          <a:xfrm>
            <a:off x="7895104" y="5312382"/>
            <a:ext cx="1181014" cy="1838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DF1861-D758-4E91-B288-5524C579B16C}"/>
              </a:ext>
            </a:extLst>
          </p:cNvPr>
          <p:cNvSpPr txBox="1"/>
          <p:nvPr/>
        </p:nvSpPr>
        <p:spPr>
          <a:xfrm>
            <a:off x="7974109" y="4986356"/>
            <a:ext cx="11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0AAF840-EFD6-4ED2-95E4-A350442A92AE}"/>
                  </a:ext>
                </a:extLst>
              </p:cNvPr>
              <p:cNvSpPr/>
              <p:nvPr/>
            </p:nvSpPr>
            <p:spPr>
              <a:xfrm>
                <a:off x="9350583" y="4941144"/>
                <a:ext cx="2316372" cy="158435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                   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0AAF840-EFD6-4ED2-95E4-A350442A9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583" y="4941144"/>
                <a:ext cx="2316372" cy="158435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D1CA1919-D6B7-468D-9687-0455D4E699F9}"/>
              </a:ext>
            </a:extLst>
          </p:cNvPr>
          <p:cNvGrpSpPr/>
          <p:nvPr/>
        </p:nvGrpSpPr>
        <p:grpSpPr>
          <a:xfrm>
            <a:off x="9417872" y="4274662"/>
            <a:ext cx="5590295" cy="1070103"/>
            <a:chOff x="9373413" y="4352889"/>
            <a:chExt cx="7888510" cy="1572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2A6496A-1363-4097-8C66-EBF4B6B7F6B3}"/>
                    </a:ext>
                  </a:extLst>
                </p:cNvPr>
                <p:cNvSpPr txBox="1"/>
                <p:nvPr/>
              </p:nvSpPr>
              <p:spPr>
                <a:xfrm>
                  <a:off x="9373413" y="4352889"/>
                  <a:ext cx="447500" cy="81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2A6496A-1363-4097-8C66-EBF4B6B7F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413" y="4352889"/>
                  <a:ext cx="447500" cy="814012"/>
                </a:xfrm>
                <a:prstGeom prst="rect">
                  <a:avLst/>
                </a:prstGeom>
                <a:blipFill>
                  <a:blip r:embed="rId11"/>
                  <a:stretch>
                    <a:fillRect r="-4038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A88E0E4-1674-4439-AA24-040F6479542A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 flipV="1">
              <a:off x="15557431" y="4481048"/>
              <a:ext cx="510914" cy="11740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3A33C18-1E35-4B29-BBD3-9C7DA0958D5A}"/>
                </a:ext>
              </a:extLst>
            </p:cNvPr>
            <p:cNvCxnSpPr>
              <a:cxnSpLocks/>
              <a:endCxn id="74" idx="2"/>
            </p:cNvCxnSpPr>
            <p:nvPr/>
          </p:nvCxnSpPr>
          <p:spPr>
            <a:xfrm flipV="1">
              <a:off x="16525105" y="4481046"/>
              <a:ext cx="54223" cy="14441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6FBAB1-1720-4D91-BF75-0FADA7632B01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 flipV="1">
              <a:off x="17051197" y="4481045"/>
              <a:ext cx="210726" cy="914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971864D-7E77-4665-9D8F-13FE06EF2778}"/>
                  </a:ext>
                </a:extLst>
              </p:cNvPr>
              <p:cNvSpPr/>
              <p:nvPr/>
            </p:nvSpPr>
            <p:spPr>
              <a:xfrm>
                <a:off x="10113076" y="4317416"/>
                <a:ext cx="264247" cy="25250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971864D-7E77-4665-9D8F-13FE06EF2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076" y="4317416"/>
                <a:ext cx="264247" cy="252509"/>
              </a:xfrm>
              <a:prstGeom prst="roundRect">
                <a:avLst/>
              </a:prstGeom>
              <a:blipFill>
                <a:blip r:embed="rId12"/>
                <a:stretch>
                  <a:fillRect l="-34091" b="-1627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4F44FA0-1EC4-44EE-82C0-8B9FCC6CEFFA}"/>
              </a:ext>
            </a:extLst>
          </p:cNvPr>
          <p:cNvSpPr/>
          <p:nvPr/>
        </p:nvSpPr>
        <p:spPr>
          <a:xfrm>
            <a:off x="10475191" y="4317415"/>
            <a:ext cx="264247" cy="2525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C0E2CA8-F915-4016-BB91-95013C5B42AF}"/>
              </a:ext>
            </a:extLst>
          </p:cNvPr>
          <p:cNvSpPr/>
          <p:nvPr/>
        </p:nvSpPr>
        <p:spPr>
          <a:xfrm>
            <a:off x="10809587" y="4317414"/>
            <a:ext cx="264247" cy="2525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4EB9B3-2D03-4DE0-B123-04FFC94E702B}"/>
              </a:ext>
            </a:extLst>
          </p:cNvPr>
          <p:cNvCxnSpPr>
            <a:cxnSpLocks/>
          </p:cNvCxnSpPr>
          <p:nvPr/>
        </p:nvCxnSpPr>
        <p:spPr>
          <a:xfrm flipV="1">
            <a:off x="9884098" y="4584427"/>
            <a:ext cx="362066" cy="7990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1440C11-55E8-4CF7-B34C-BAE74D71BF22}"/>
              </a:ext>
            </a:extLst>
          </p:cNvPr>
          <p:cNvCxnSpPr>
            <a:cxnSpLocks/>
          </p:cNvCxnSpPr>
          <p:nvPr/>
        </p:nvCxnSpPr>
        <p:spPr>
          <a:xfrm flipV="1">
            <a:off x="10569853" y="4584426"/>
            <a:ext cx="38426" cy="9828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5E4B474-4617-42DF-8121-4E39A0312E89}"/>
              </a:ext>
            </a:extLst>
          </p:cNvPr>
          <p:cNvCxnSpPr>
            <a:cxnSpLocks/>
          </p:cNvCxnSpPr>
          <p:nvPr/>
        </p:nvCxnSpPr>
        <p:spPr>
          <a:xfrm flipH="1" flipV="1">
            <a:off x="10942675" y="4584425"/>
            <a:ext cx="149334" cy="6220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8572B9DD-06D9-4927-9C98-DB3158C24B24}"/>
              </a:ext>
            </a:extLst>
          </p:cNvPr>
          <p:cNvSpPr/>
          <p:nvPr/>
        </p:nvSpPr>
        <p:spPr>
          <a:xfrm>
            <a:off x="9730735" y="5111669"/>
            <a:ext cx="1590134" cy="6216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65996B6-3B94-4407-A871-EE222428D9D3}"/>
                  </a:ext>
                </a:extLst>
              </p:cNvPr>
              <p:cNvSpPr/>
              <p:nvPr/>
            </p:nvSpPr>
            <p:spPr>
              <a:xfrm>
                <a:off x="5494903" y="5293564"/>
                <a:ext cx="271202" cy="25250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65996B6-3B94-4407-A871-EE222428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03" y="5293564"/>
                <a:ext cx="271202" cy="252509"/>
              </a:xfrm>
              <a:prstGeom prst="ellipse">
                <a:avLst/>
              </a:prstGeom>
              <a:blipFill>
                <a:blip r:embed="rId13"/>
                <a:stretch>
                  <a:fillRect l="-6522" b="-23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CCCC2DD-98C0-4D09-9294-BBE5F4A63F6F}"/>
                  </a:ext>
                </a:extLst>
              </p:cNvPr>
              <p:cNvSpPr/>
              <p:nvPr/>
            </p:nvSpPr>
            <p:spPr>
              <a:xfrm>
                <a:off x="6963102" y="5135717"/>
                <a:ext cx="271202" cy="25250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CCCC2DD-98C0-4D09-9294-BBE5F4A63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2" y="5135717"/>
                <a:ext cx="271202" cy="252509"/>
              </a:xfrm>
              <a:prstGeom prst="ellipse">
                <a:avLst/>
              </a:prstGeom>
              <a:blipFill>
                <a:blip r:embed="rId14"/>
                <a:stretch>
                  <a:fillRect l="-15217" t="-2326"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3387F17-0EFD-4481-AD84-6C9992AC9A6A}"/>
              </a:ext>
            </a:extLst>
          </p:cNvPr>
          <p:cNvCxnSpPr>
            <a:cxnSpLocks/>
          </p:cNvCxnSpPr>
          <p:nvPr/>
        </p:nvCxnSpPr>
        <p:spPr>
          <a:xfrm flipH="1" flipV="1">
            <a:off x="5988224" y="5404321"/>
            <a:ext cx="34780" cy="5089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E28A4EE-17C6-4ABC-8805-4261F222744B}"/>
              </a:ext>
            </a:extLst>
          </p:cNvPr>
          <p:cNvCxnSpPr>
            <a:cxnSpLocks/>
          </p:cNvCxnSpPr>
          <p:nvPr/>
        </p:nvCxnSpPr>
        <p:spPr>
          <a:xfrm>
            <a:off x="5996295" y="5913997"/>
            <a:ext cx="54602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3D4B0B2-B240-45F3-A2E8-4618DBAC37A4}"/>
              </a:ext>
            </a:extLst>
          </p:cNvPr>
          <p:cNvCxnSpPr>
            <a:cxnSpLocks/>
          </p:cNvCxnSpPr>
          <p:nvPr/>
        </p:nvCxnSpPr>
        <p:spPr>
          <a:xfrm flipV="1">
            <a:off x="6542321" y="5720933"/>
            <a:ext cx="602927" cy="1930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68E9721-3925-410A-A70B-9902F4C1DE26}"/>
              </a:ext>
            </a:extLst>
          </p:cNvPr>
          <p:cNvCxnSpPr>
            <a:cxnSpLocks/>
          </p:cNvCxnSpPr>
          <p:nvPr/>
        </p:nvCxnSpPr>
        <p:spPr>
          <a:xfrm flipH="1" flipV="1">
            <a:off x="7088347" y="5375110"/>
            <a:ext cx="37713" cy="3582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0610434-EA40-4B3E-91E9-E3F7D3F7130C}"/>
                  </a:ext>
                </a:extLst>
              </p:cNvPr>
              <p:cNvSpPr/>
              <p:nvPr/>
            </p:nvSpPr>
            <p:spPr>
              <a:xfrm>
                <a:off x="5928375" y="5750612"/>
                <a:ext cx="271202" cy="25250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0610434-EA40-4B3E-91E9-E3F7D3F71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75" y="5750612"/>
                <a:ext cx="271202" cy="252509"/>
              </a:xfrm>
              <a:prstGeom prst="ellipse">
                <a:avLst/>
              </a:prstGeom>
              <a:blipFill>
                <a:blip r:embed="rId15"/>
                <a:stretch>
                  <a:fillRect l="-15556" t="-2326" b="-116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FF701FB-A8D9-44F7-B11B-4E912D20BD21}"/>
                  </a:ext>
                </a:extLst>
              </p:cNvPr>
              <p:cNvSpPr/>
              <p:nvPr/>
            </p:nvSpPr>
            <p:spPr>
              <a:xfrm>
                <a:off x="6464925" y="5769062"/>
                <a:ext cx="271202" cy="25250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FF701FB-A8D9-44F7-B11B-4E912D20B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25" y="5769062"/>
                <a:ext cx="271202" cy="252509"/>
              </a:xfrm>
              <a:prstGeom prst="ellipse">
                <a:avLst/>
              </a:prstGeom>
              <a:blipFill>
                <a:blip r:embed="rId16"/>
                <a:stretch>
                  <a:fillRect l="-4444" b="-23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B76BA3A-36B6-437B-A19D-B5363A975439}"/>
              </a:ext>
            </a:extLst>
          </p:cNvPr>
          <p:cNvCxnSpPr>
            <a:cxnSpLocks/>
            <a:endCxn id="79" idx="6"/>
          </p:cNvCxnSpPr>
          <p:nvPr/>
        </p:nvCxnSpPr>
        <p:spPr>
          <a:xfrm flipH="1">
            <a:off x="5766105" y="5404321"/>
            <a:ext cx="222119" cy="154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0EEE837-2632-49C9-B140-7201BED6BA4D}"/>
                  </a:ext>
                </a:extLst>
              </p:cNvPr>
              <p:cNvSpPr/>
              <p:nvPr/>
            </p:nvSpPr>
            <p:spPr>
              <a:xfrm>
                <a:off x="5852623" y="5275622"/>
                <a:ext cx="271202" cy="25250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0EEE837-2632-49C9-B140-7201BED6B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623" y="5275622"/>
                <a:ext cx="271202" cy="252509"/>
              </a:xfrm>
              <a:prstGeom prst="ellipse">
                <a:avLst/>
              </a:prstGeom>
              <a:blipFill>
                <a:blip r:embed="rId17"/>
                <a:stretch>
                  <a:fillRect l="-15217" t="-6977" r="-6522" b="-139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900F71D-6C78-4765-8819-297E9DAA8C78}"/>
                  </a:ext>
                </a:extLst>
              </p:cNvPr>
              <p:cNvSpPr/>
              <p:nvPr/>
            </p:nvSpPr>
            <p:spPr>
              <a:xfrm>
                <a:off x="5933011" y="5746442"/>
                <a:ext cx="271202" cy="25250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900F71D-6C78-4765-8819-297E9DAA8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11" y="5746442"/>
                <a:ext cx="271202" cy="252509"/>
              </a:xfrm>
              <a:prstGeom prst="ellipse">
                <a:avLst/>
              </a:prstGeom>
              <a:blipFill>
                <a:blip r:embed="rId18"/>
                <a:stretch>
                  <a:fillRect l="-13043" t="-2381" b="-119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7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4" grpId="0" animBg="1"/>
      <p:bldP spid="95" grpId="0" animBg="1"/>
      <p:bldP spid="1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60C5-2D26-4C4C-AAA4-C642E446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Vertex Cover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EAFFF3-00C6-4312-9388-59913B76B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small CVC</a:t>
                </a:r>
              </a:p>
              <a:p>
                <a:pPr lvl="1"/>
                <a:r>
                  <a:rPr lang="en-US" dirty="0"/>
                  <a:t>Use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kernel &amp; oracle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-approx. solution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Otherwise,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has CVC of size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CVC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Use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kernel &amp; oracle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By lemma, obtain CVC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CVC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EAFFF3-00C6-4312-9388-59913B76B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463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B48-2B8D-47C0-932E-5CD6FB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Approximate Turing kernel for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Friendly Problems</a:t>
            </a:r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BC15-94B3-4AD8-9092-1FDB6048E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Parameterized </a:t>
            </a:r>
            <a:r>
              <a:rPr lang="en-US"/>
              <a:t>by treewidth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5510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E5F8-29D3-46B7-9383-1AB7748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our ATK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friendly problem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Has</a:t>
                </a:r>
                <a:r>
                  <a:rPr lang="en-US" b="0" dirty="0"/>
                  <a:t> poly-size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kernel when parameterized by solution size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Has constant-factor approximation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Has very good behavior with respect to separators</a:t>
                </a:r>
              </a:p>
              <a:p>
                <a:pPr lvl="1"/>
                <a:r>
                  <a:rPr lang="en-US" dirty="0"/>
                  <a:t>Construct “good”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based on solutions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1D114-31F5-452F-93D6-7369C7AD2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C7E9E27B-A5E1-4567-91D7-F927804E4F7F}"/>
                  </a:ext>
                </a:extLst>
              </p:cNvPr>
              <p:cNvSpPr/>
              <p:nvPr/>
            </p:nvSpPr>
            <p:spPr>
              <a:xfrm>
                <a:off x="7868873" y="2852256"/>
                <a:ext cx="2416030" cy="494951"/>
              </a:xfrm>
              <a:prstGeom prst="wedgeEllipseCallout">
                <a:avLst>
                  <a:gd name="adj1" fmla="val 56598"/>
                  <a:gd name="adj2" fmla="val -8834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Can be relaxed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C7E9E27B-A5E1-4567-91D7-F927804E4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873" y="2852256"/>
                <a:ext cx="2416030" cy="494951"/>
              </a:xfrm>
              <a:prstGeom prst="wedgeEllipseCallout">
                <a:avLst>
                  <a:gd name="adj1" fmla="val 56598"/>
                  <a:gd name="adj2" fmla="val -88347"/>
                </a:avLst>
              </a:prstGeom>
              <a:blipFill>
                <a:blip r:embed="rId3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B44512BB-088F-4751-B5B9-3DC8556E43D2}"/>
                  </a:ext>
                </a:extLst>
              </p:cNvPr>
              <p:cNvSpPr/>
              <p:nvPr/>
            </p:nvSpPr>
            <p:spPr>
              <a:xfrm>
                <a:off x="1754696" y="3603071"/>
                <a:ext cx="3337422" cy="494951"/>
              </a:xfrm>
              <a:prstGeom prst="wedgeEllipseCallout">
                <a:avLst>
                  <a:gd name="adj1" fmla="val -10842"/>
                  <a:gd name="adj2" fmla="val -6461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Can be relaxed to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B44512BB-088F-4751-B5B9-3DC8556E4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696" y="3603071"/>
                <a:ext cx="3337422" cy="494951"/>
              </a:xfrm>
              <a:prstGeom prst="wedgeEllipseCallout">
                <a:avLst>
                  <a:gd name="adj1" fmla="val -10842"/>
                  <a:gd name="adj2" fmla="val -64618"/>
                </a:avLst>
              </a:prstGeom>
              <a:blipFill>
                <a:blip r:embed="rId4"/>
                <a:stretch>
                  <a:fillRect t="-5319" b="-2872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B736BD2-AEFD-4217-AF54-E0DEA4DE0D74}"/>
              </a:ext>
            </a:extLst>
          </p:cNvPr>
          <p:cNvGrpSpPr/>
          <p:nvPr/>
        </p:nvGrpSpPr>
        <p:grpSpPr>
          <a:xfrm>
            <a:off x="9764785" y="3850547"/>
            <a:ext cx="2158354" cy="2702561"/>
            <a:chOff x="9373413" y="3125467"/>
            <a:chExt cx="2549726" cy="34276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2CBA9F-BEC2-468A-8EE3-0FF0C04F1B37}"/>
                    </a:ext>
                  </a:extLst>
                </p:cNvPr>
                <p:cNvSpPr txBox="1"/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28741F-A6BB-4EFB-BB69-FBF0C6C5E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413" y="4352889"/>
                  <a:ext cx="44750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CAB823-6046-430C-9FE2-A4B3875E0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9797" y="3855406"/>
              <a:ext cx="765571" cy="9562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4CF939-97B2-4208-A3B6-EDC7FFF89BF9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226" y="3650881"/>
              <a:ext cx="244142" cy="11607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3E3CA1-513E-43F0-A273-5268F17DBA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38790" y="3753143"/>
              <a:ext cx="1110186" cy="10584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E0F61A-CA2A-4F58-9CB2-E94BF077B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251" y="3730508"/>
              <a:ext cx="513913" cy="11418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00BDBE-B13B-4B3E-BE8D-32570A18C5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93" y="3973431"/>
              <a:ext cx="297841" cy="9319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C128C1-A4F6-4650-A1B0-D6ACA01E7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8025" y="3828766"/>
              <a:ext cx="935979" cy="9595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E4216E-A38E-4425-9474-E467FB0D6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407" y="3840783"/>
              <a:ext cx="729627" cy="9708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E98745B-ED1A-4B2A-A795-30BEF324D0D5}"/>
                    </a:ext>
                  </a:extLst>
                </p:cNvPr>
                <p:cNvSpPr/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20453-996E-4D2B-80C5-EE01FEE8E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912" y="3125467"/>
                  <a:ext cx="2370227" cy="101295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EFCF3E-A44C-4C37-B02A-2D36391172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86347" y="4863935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478A32-2785-4409-B6A8-25F925AF7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9952" y="4841717"/>
              <a:ext cx="660608" cy="7605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3DFB09-7761-4A03-BAC8-1AC3CD7B45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0546" y="4803220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EA0A21D-A851-4D8F-A340-ECD15C28D8B6}"/>
                    </a:ext>
                  </a:extLst>
                </p:cNvPr>
                <p:cNvSpPr/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         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C0882E-1EE5-4B90-9299-47F1F28D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76942F-9B09-4C7E-A802-187D536E6257}"/>
                </a:ext>
              </a:extLst>
            </p:cNvPr>
            <p:cNvSpPr/>
            <p:nvPr/>
          </p:nvSpPr>
          <p:spPr>
            <a:xfrm>
              <a:off x="10482364" y="4579900"/>
              <a:ext cx="636547" cy="4168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  <a:endParaRPr lang="en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7CEE5C5-C68B-42B7-A335-06CAB81850A7}"/>
                    </a:ext>
                  </a:extLst>
                </p:cNvPr>
                <p:cNvSpPr/>
                <p:nvPr/>
              </p:nvSpPr>
              <p:spPr>
                <a:xfrm>
                  <a:off x="9775845" y="5535253"/>
                  <a:ext cx="1053474" cy="45292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7CEE5C5-C68B-42B7-A335-06CAB81850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845" y="5535253"/>
                  <a:ext cx="1053474" cy="452922"/>
                </a:xfrm>
                <a:prstGeom prst="ellipse">
                  <a:avLst/>
                </a:prstGeom>
                <a:blipFill>
                  <a:blip r:embed="rId8"/>
                  <a:stretch>
                    <a:fillRect l="-5442" r="-2721" b="-1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34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60CE-A534-4FC5-9114-2D5921B2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Feedback vertex set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9A12A-1FAC-4A51-A505-5B0CF3DFD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#Vertices we need to remove to make a graph acyclic</a:t>
                </a:r>
              </a:p>
              <a:p>
                <a:r>
                  <a:rPr lang="en-US" dirty="0"/>
                  <a:t>Has kernel parameterized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-approximate</a:t>
                </a:r>
              </a:p>
              <a:p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r>
                  <a:rPr lang="en-US" dirty="0"/>
                  <a:t>Is otherwise well-behaved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FVS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FVS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9A12A-1FAC-4A51-A505-5B0CF3DFD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3DA85E-E6AD-405F-9327-264361F9C2B7}"/>
              </a:ext>
            </a:extLst>
          </p:cNvPr>
          <p:cNvCxnSpPr>
            <a:cxnSpLocks/>
          </p:cNvCxnSpPr>
          <p:nvPr/>
        </p:nvCxnSpPr>
        <p:spPr>
          <a:xfrm>
            <a:off x="8870667" y="2560616"/>
            <a:ext cx="222999" cy="6188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2CBA190-F802-4ED2-85BB-A20BD72ADA79}"/>
              </a:ext>
            </a:extLst>
          </p:cNvPr>
          <p:cNvSpPr/>
          <p:nvPr/>
        </p:nvSpPr>
        <p:spPr>
          <a:xfrm>
            <a:off x="8804824" y="2487375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43B5C9-B7DC-43FB-9004-D6F778EDF8FF}"/>
              </a:ext>
            </a:extLst>
          </p:cNvPr>
          <p:cNvSpPr/>
          <p:nvPr/>
        </p:nvSpPr>
        <p:spPr>
          <a:xfrm>
            <a:off x="9027823" y="3106187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262065-5686-4FF0-A4E0-5AF833C06E56}"/>
              </a:ext>
            </a:extLst>
          </p:cNvPr>
          <p:cNvSpPr/>
          <p:nvPr/>
        </p:nvSpPr>
        <p:spPr>
          <a:xfrm>
            <a:off x="9234061" y="2633857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C6783F-2C85-4E20-803B-8DFD0F37AAB7}"/>
              </a:ext>
            </a:extLst>
          </p:cNvPr>
          <p:cNvSpPr/>
          <p:nvPr/>
        </p:nvSpPr>
        <p:spPr>
          <a:xfrm>
            <a:off x="8598586" y="2875347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6A1F5D-2367-48E5-B838-9D9E46AFD190}"/>
              </a:ext>
            </a:extLst>
          </p:cNvPr>
          <p:cNvSpPr/>
          <p:nvPr/>
        </p:nvSpPr>
        <p:spPr>
          <a:xfrm>
            <a:off x="9544453" y="3093307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8C3BB1-43E9-47A0-B251-B8E3696C6068}"/>
              </a:ext>
            </a:extLst>
          </p:cNvPr>
          <p:cNvSpPr/>
          <p:nvPr/>
        </p:nvSpPr>
        <p:spPr>
          <a:xfrm>
            <a:off x="9093666" y="3570128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C4D91C-BFFC-4DBA-93B7-05C835D7FCA8}"/>
              </a:ext>
            </a:extLst>
          </p:cNvPr>
          <p:cNvSpPr/>
          <p:nvPr/>
        </p:nvSpPr>
        <p:spPr>
          <a:xfrm>
            <a:off x="9745789" y="3631916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276514-D85F-47C4-AD44-BBF80D700B2B}"/>
              </a:ext>
            </a:extLst>
          </p:cNvPr>
          <p:cNvSpPr/>
          <p:nvPr/>
        </p:nvSpPr>
        <p:spPr>
          <a:xfrm>
            <a:off x="9755447" y="2637755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299C92-3450-4601-B5B9-F67F10B40E6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664429" y="2948588"/>
            <a:ext cx="448522" cy="6429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4A802C-7FA3-4864-9BB3-320B3E0657D9}"/>
              </a:ext>
            </a:extLst>
          </p:cNvPr>
          <p:cNvCxnSpPr>
            <a:cxnSpLocks/>
            <a:stCxn id="8" idx="3"/>
            <a:endCxn id="9" idx="6"/>
          </p:cNvCxnSpPr>
          <p:nvPr/>
        </p:nvCxnSpPr>
        <p:spPr>
          <a:xfrm flipH="1">
            <a:off x="8730272" y="2758887"/>
            <a:ext cx="523074" cy="1897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C36E91-81D9-423C-A2A7-19AC0A7BFB05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9140224" y="2780339"/>
            <a:ext cx="142920" cy="3473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51A29A-35F8-4CF1-BCAF-AFA1F3C9445E}"/>
              </a:ext>
            </a:extLst>
          </p:cNvPr>
          <p:cNvCxnSpPr>
            <a:cxnSpLocks/>
            <a:stCxn id="5" idx="5"/>
            <a:endCxn id="8" idx="2"/>
          </p:cNvCxnSpPr>
          <p:nvPr/>
        </p:nvCxnSpPr>
        <p:spPr>
          <a:xfrm>
            <a:off x="8917225" y="2612405"/>
            <a:ext cx="316836" cy="946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2F67F0-73CC-4715-A5FD-B93D3F2EBE83}"/>
              </a:ext>
            </a:extLst>
          </p:cNvPr>
          <p:cNvCxnSpPr>
            <a:cxnSpLocks/>
            <a:stCxn id="5" idx="4"/>
            <a:endCxn id="9" idx="7"/>
          </p:cNvCxnSpPr>
          <p:nvPr/>
        </p:nvCxnSpPr>
        <p:spPr>
          <a:xfrm flipH="1">
            <a:off x="8710987" y="2633857"/>
            <a:ext cx="159680" cy="2629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C9875F-01E1-4A62-8327-9723F2C198A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122561" y="3205924"/>
            <a:ext cx="642513" cy="4474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224DE0-C145-4146-BBD6-ED0DD6D81606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9220278" y="3627728"/>
            <a:ext cx="525511" cy="774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C4FA87D-D6AA-4F9E-8CA1-4A6C5FBDB18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643932" y="3205924"/>
            <a:ext cx="167700" cy="4259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8DE989-2B3A-47F3-9B63-EFF5358C0A43}"/>
              </a:ext>
            </a:extLst>
          </p:cNvPr>
          <p:cNvCxnSpPr>
            <a:cxnSpLocks/>
            <a:stCxn id="10" idx="2"/>
            <a:endCxn id="7" idx="6"/>
          </p:cNvCxnSpPr>
          <p:nvPr/>
        </p:nvCxnSpPr>
        <p:spPr>
          <a:xfrm flipH="1">
            <a:off x="9159509" y="3166548"/>
            <a:ext cx="384944" cy="128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EFA9F-A033-4239-B52A-C8295817EC91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9365747" y="2707098"/>
            <a:ext cx="389700" cy="38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Graphic 44" descr="Close">
            <a:extLst>
              <a:ext uri="{FF2B5EF4-FFF2-40B4-BE49-F238E27FC236}">
                <a16:creationId xmlns:a16="http://schemas.microsoft.com/office/drawing/2014/main" id="{C0B64D6C-8733-48D9-837B-3C6F269FC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3658" y="2544770"/>
            <a:ext cx="225104" cy="316071"/>
          </a:xfrm>
          <a:prstGeom prst="rect">
            <a:avLst/>
          </a:prstGeom>
        </p:spPr>
      </p:pic>
      <p:pic>
        <p:nvPicPr>
          <p:cNvPr id="46" name="Graphic 45" descr="Close">
            <a:extLst>
              <a:ext uri="{FF2B5EF4-FFF2-40B4-BE49-F238E27FC236}">
                <a16:creationId xmlns:a16="http://schemas.microsoft.com/office/drawing/2014/main" id="{802F35CB-80AF-4B6F-9BD2-0E4393B3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93" y="3026817"/>
            <a:ext cx="225104" cy="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5AE1-6FEC-4517-BBE5-40F2BDEF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Kernelization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847E9-821F-407F-BAAF-222668DE4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Turing Kernel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an algorithm that solves a given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ℓ) </m:t>
                    </m:r>
                  </m:oMath>
                </a14:m>
                <a:r>
                  <a:rPr lang="en-US" dirty="0"/>
                  <a:t>in time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|+ℓ</m:t>
                    </m:r>
                  </m:oMath>
                </a14:m>
                <a:r>
                  <a:rPr lang="en-US" dirty="0"/>
                  <a:t>, when given access to an oracle that decides membership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for any instance with </a:t>
                </a:r>
                <a:r>
                  <a:rPr lang="en-US" dirty="0">
                    <a:solidFill>
                      <a:schemeClr val="accent1"/>
                    </a:solidFill>
                  </a:rPr>
                  <a:t>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a single step. </a:t>
                </a: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847E9-821F-407F-BAAF-222668DE4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6434BBF-1114-42B5-A50A-54038AEED1B9}"/>
                  </a:ext>
                </a:extLst>
              </p:cNvPr>
              <p:cNvSpPr/>
              <p:nvPr/>
            </p:nvSpPr>
            <p:spPr>
              <a:xfrm>
                <a:off x="2536481" y="4049497"/>
                <a:ext cx="1988598" cy="11452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6434BBF-1114-42B5-A50A-54038AEED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81" y="4049497"/>
                <a:ext cx="1988598" cy="114521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C1C9EB-369F-43FE-B8DA-6A028680D179}"/>
                  </a:ext>
                </a:extLst>
              </p:cNvPr>
              <p:cNvSpPr txBox="1"/>
              <p:nvPr/>
            </p:nvSpPr>
            <p:spPr>
              <a:xfrm>
                <a:off x="3405521" y="3616939"/>
                <a:ext cx="250518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C1C9EB-369F-43FE-B8DA-6A028680D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521" y="3616939"/>
                <a:ext cx="250518" cy="369332"/>
              </a:xfrm>
              <a:prstGeom prst="rect">
                <a:avLst/>
              </a:prstGeom>
              <a:blipFill>
                <a:blip r:embed="rId4"/>
                <a:stretch>
                  <a:fillRect l="-17073" r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F03FF7-781A-4FB5-8468-74F4D1D04E70}"/>
                  </a:ext>
                </a:extLst>
              </p:cNvPr>
              <p:cNvSpPr/>
              <p:nvPr/>
            </p:nvSpPr>
            <p:spPr>
              <a:xfrm>
                <a:off x="2729566" y="4245436"/>
                <a:ext cx="536061" cy="53713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F03FF7-781A-4FB5-8468-74F4D1D04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66" y="4245436"/>
                <a:ext cx="536061" cy="53713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990055-6FAE-4167-A9A2-CF1B4F2E0B63}"/>
              </a:ext>
            </a:extLst>
          </p:cNvPr>
          <p:cNvCxnSpPr/>
          <p:nvPr/>
        </p:nvCxnSpPr>
        <p:spPr>
          <a:xfrm>
            <a:off x="2536481" y="3979680"/>
            <a:ext cx="198859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320A3531-8446-4FE3-A951-DAF9D28674BC}"/>
              </a:ext>
            </a:extLst>
          </p:cNvPr>
          <p:cNvSpPr/>
          <p:nvPr/>
        </p:nvSpPr>
        <p:spPr>
          <a:xfrm>
            <a:off x="4684993" y="4591060"/>
            <a:ext cx="836579" cy="1915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F42368E-B6D8-4578-A855-510C8BB7D6D9}"/>
              </a:ext>
            </a:extLst>
          </p:cNvPr>
          <p:cNvSpPr/>
          <p:nvPr/>
        </p:nvSpPr>
        <p:spPr>
          <a:xfrm>
            <a:off x="6415729" y="4591059"/>
            <a:ext cx="1264617" cy="1915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0C914D11-3522-4C4F-B7DC-B058A679C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2822" y="428031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F464CD-1EB4-46F2-8E69-CB31F79818E5}"/>
              </a:ext>
            </a:extLst>
          </p:cNvPr>
          <p:cNvSpPr txBox="1"/>
          <p:nvPr/>
        </p:nvSpPr>
        <p:spPr>
          <a:xfrm>
            <a:off x="4935723" y="3910984"/>
            <a:ext cx="198859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Poly time</a:t>
            </a:r>
            <a:endParaRPr lang="en-NL" sz="2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DFB356-49B2-4FD1-A4F7-F2704E9C5F18}"/>
              </a:ext>
            </a:extLst>
          </p:cNvPr>
          <p:cNvSpPr/>
          <p:nvPr/>
        </p:nvSpPr>
        <p:spPr>
          <a:xfrm>
            <a:off x="7913935" y="4347668"/>
            <a:ext cx="1132412" cy="6199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Yes/No</a:t>
            </a: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5AC2C569-3E39-4A6B-AFEB-2889326799FD}"/>
              </a:ext>
            </a:extLst>
          </p:cNvPr>
          <p:cNvSpPr/>
          <p:nvPr/>
        </p:nvSpPr>
        <p:spPr>
          <a:xfrm>
            <a:off x="5730179" y="5175453"/>
            <a:ext cx="417215" cy="777190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EFAA9-E6FE-4DAA-A920-48941B50C093}"/>
                  </a:ext>
                </a:extLst>
              </p:cNvPr>
              <p:cNvSpPr txBox="1"/>
              <p:nvPr/>
            </p:nvSpPr>
            <p:spPr>
              <a:xfrm>
                <a:off x="5188016" y="6078187"/>
                <a:ext cx="1530417" cy="276999"/>
              </a:xfrm>
              <a:prstGeom prst="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Oracle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EFAA9-E6FE-4DAA-A920-48941B50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016" y="6078187"/>
                <a:ext cx="153041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4C0D1F-B705-4CEA-A77C-9663028D0F3E}"/>
                  </a:ext>
                </a:extLst>
              </p:cNvPr>
              <p:cNvSpPr txBox="1"/>
              <p:nvPr/>
            </p:nvSpPr>
            <p:spPr>
              <a:xfrm>
                <a:off x="6235961" y="5398885"/>
                <a:ext cx="1116532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Instances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endParaRPr lang="en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4C0D1F-B705-4CEA-A77C-9663028D0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61" y="5398885"/>
                <a:ext cx="1116532" cy="553998"/>
              </a:xfrm>
              <a:prstGeom prst="rect">
                <a:avLst/>
              </a:prstGeom>
              <a:blipFill>
                <a:blip r:embed="rId9"/>
                <a:stretch>
                  <a:fillRect l="-12568" t="-14286" r="-17486" b="-24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D2E54F-7E22-4B9A-A699-87737059359D}"/>
              </a:ext>
            </a:extLst>
          </p:cNvPr>
          <p:cNvCxnSpPr>
            <a:cxnSpLocks/>
          </p:cNvCxnSpPr>
          <p:nvPr/>
        </p:nvCxnSpPr>
        <p:spPr>
          <a:xfrm flipH="1">
            <a:off x="2536481" y="3979680"/>
            <a:ext cx="2738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75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74ED-A496-40E0-926E-A06B181C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strategy (minimization)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5738D-CE3F-4147-B4BC-3966902C9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our graph has a small optimal solution</a:t>
                </a:r>
              </a:p>
              <a:p>
                <a:pPr lvl="1"/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kernel,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oracle, obtain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a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Else,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has solution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approximation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Obtain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See point 1,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Recurse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Combine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and info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a solution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5738D-CE3F-4147-B4BC-3966902C9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56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773EBEC-7742-492D-BDE2-D58D9A8C4E5F}"/>
              </a:ext>
            </a:extLst>
          </p:cNvPr>
          <p:cNvGrpSpPr/>
          <p:nvPr/>
        </p:nvGrpSpPr>
        <p:grpSpPr>
          <a:xfrm>
            <a:off x="8750934" y="1547563"/>
            <a:ext cx="2767945" cy="2980623"/>
            <a:chOff x="8653286" y="2772803"/>
            <a:chExt cx="3269853" cy="3780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546D917-F098-493C-ADC1-B467C3A5EC9F}"/>
                    </a:ext>
                  </a:extLst>
                </p:cNvPr>
                <p:cNvSpPr txBox="1"/>
                <p:nvPr/>
              </p:nvSpPr>
              <p:spPr>
                <a:xfrm>
                  <a:off x="8653286" y="3455612"/>
                  <a:ext cx="4475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NL" sz="3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546D917-F098-493C-ADC1-B467C3A5EC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286" y="3455612"/>
                  <a:ext cx="44750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32ADD8-E3E2-40FB-9034-C446A1D068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9797" y="3855406"/>
              <a:ext cx="765571" cy="9562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8E49BE-BE0C-4053-93AD-3180ABC9FE10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226" y="3650881"/>
              <a:ext cx="244142" cy="11607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84A7CF7-7EEA-4389-A09E-8CD8BD430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38790" y="3753143"/>
              <a:ext cx="1110186" cy="10584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90714E-40DF-4447-86A3-50456E61A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251" y="3730508"/>
              <a:ext cx="513913" cy="11418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E899E0-0422-4FFF-9D27-69A197361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793" y="3973431"/>
              <a:ext cx="297841" cy="9319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BCFB77-B04B-4A86-99EA-8E7C08F2E7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8025" y="3828766"/>
              <a:ext cx="935979" cy="9595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2AB5DC-4E9E-47AE-B62E-890CF408C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407" y="3840783"/>
              <a:ext cx="729627" cy="9708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36D0132-8A0A-4851-8715-66B28C188B66}"/>
                    </a:ext>
                  </a:extLst>
                </p:cNvPr>
                <p:cNvSpPr/>
                <p:nvPr/>
              </p:nvSpPr>
              <p:spPr>
                <a:xfrm>
                  <a:off x="9552912" y="2772803"/>
                  <a:ext cx="2370227" cy="1365617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36D0132-8A0A-4851-8715-66B28C188B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912" y="2772803"/>
                  <a:ext cx="2370227" cy="136561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88E43BF-5721-418F-AC14-879E9AEA06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86347" y="4863935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866EF9-A2AF-4CD3-BEFD-168B15AF3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9952" y="4841717"/>
              <a:ext cx="660608" cy="7605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D478D7-42D3-4CAC-A16D-6D93F86960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0546" y="4803220"/>
              <a:ext cx="102244" cy="738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7A574F3-77D1-4701-9F5D-293D24FA31B7}"/>
                    </a:ext>
                  </a:extLst>
                </p:cNvPr>
                <p:cNvSpPr/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7A574F3-77D1-4701-9F5D-293D24FA3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254" y="5346850"/>
                  <a:ext cx="2370227" cy="12062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A2DFF4A-E4F6-4633-8FB2-44B813DEFE30}"/>
                    </a:ext>
                  </a:extLst>
                </p:cNvPr>
                <p:cNvSpPr/>
                <p:nvPr/>
              </p:nvSpPr>
              <p:spPr>
                <a:xfrm>
                  <a:off x="10482364" y="4579900"/>
                  <a:ext cx="636547" cy="416824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A2DFF4A-E4F6-4633-8FB2-44B813DEFE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2364" y="4579900"/>
                  <a:ext cx="636547" cy="416824"/>
                </a:xfrm>
                <a:prstGeom prst="roundRect">
                  <a:avLst/>
                </a:prstGeom>
                <a:blipFill>
                  <a:blip r:embed="rId6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6EFFC68-BCBD-4B46-BC41-4A87B28BFFE6}"/>
                    </a:ext>
                  </a:extLst>
                </p:cNvPr>
                <p:cNvSpPr/>
                <p:nvPr/>
              </p:nvSpPr>
              <p:spPr>
                <a:xfrm>
                  <a:off x="10493882" y="5471203"/>
                  <a:ext cx="1053474" cy="45292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6EFFC68-BCBD-4B46-BC41-4A87B28BFF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3882" y="5471203"/>
                  <a:ext cx="1053474" cy="45292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DFA19F-D80C-4B4D-9BED-A99F7158DDA4}"/>
                  </a:ext>
                </a:extLst>
              </p:cNvPr>
              <p:cNvSpPr/>
              <p:nvPr/>
            </p:nvSpPr>
            <p:spPr>
              <a:xfrm>
                <a:off x="10264432" y="1630485"/>
                <a:ext cx="913209" cy="30780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DFA19F-D80C-4B4D-9BED-A99F7158D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432" y="1630485"/>
                <a:ext cx="913209" cy="307802"/>
              </a:xfrm>
              <a:prstGeom prst="ellipse">
                <a:avLst/>
              </a:prstGeom>
              <a:blipFill>
                <a:blip r:embed="rId8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llout: Bent Line with Accent Bar 20">
                <a:extLst>
                  <a:ext uri="{FF2B5EF4-FFF2-40B4-BE49-F238E27FC236}">
                    <a16:creationId xmlns:a16="http://schemas.microsoft.com/office/drawing/2014/main" id="{AA74B461-15B9-4C5E-A10C-E35328B8889B}"/>
                  </a:ext>
                </a:extLst>
              </p:cNvPr>
              <p:cNvSpPr/>
              <p:nvPr/>
            </p:nvSpPr>
            <p:spPr>
              <a:xfrm>
                <a:off x="8743413" y="999448"/>
                <a:ext cx="1876925" cy="294301"/>
              </a:xfrm>
              <a:prstGeom prst="accentCallout2">
                <a:avLst>
                  <a:gd name="adj1" fmla="val 51455"/>
                  <a:gd name="adj2" fmla="val 102436"/>
                  <a:gd name="adj3" fmla="val 169195"/>
                  <a:gd name="adj4" fmla="val 124359"/>
                  <a:gd name="adj5" fmla="val 236781"/>
                  <a:gd name="adj6" fmla="val 11589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approx</a:t>
                </a:r>
                <a:endParaRPr lang="en-NL" dirty="0"/>
              </a:p>
            </p:txBody>
          </p:sp>
        </mc:Choice>
        <mc:Fallback xmlns="">
          <p:sp>
            <p:nvSpPr>
              <p:cNvPr id="21" name="Callout: Bent Line with Accent Bar 20">
                <a:extLst>
                  <a:ext uri="{FF2B5EF4-FFF2-40B4-BE49-F238E27FC236}">
                    <a16:creationId xmlns:a16="http://schemas.microsoft.com/office/drawing/2014/main" id="{AA74B461-15B9-4C5E-A10C-E35328B88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13" y="999448"/>
                <a:ext cx="1876925" cy="294301"/>
              </a:xfrm>
              <a:prstGeom prst="accentCallout2">
                <a:avLst>
                  <a:gd name="adj1" fmla="val 51455"/>
                  <a:gd name="adj2" fmla="val 102436"/>
                  <a:gd name="adj3" fmla="val 169195"/>
                  <a:gd name="adj4" fmla="val 124359"/>
                  <a:gd name="adj5" fmla="val 236781"/>
                  <a:gd name="adj6" fmla="val 115897"/>
                </a:avLst>
              </a:prstGeom>
              <a:blipFill>
                <a:blip r:embed="rId9"/>
                <a:stretch>
                  <a:fillRect t="-243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llout: Bent Line with Accent Bar 22">
                <a:extLst>
                  <a:ext uri="{FF2B5EF4-FFF2-40B4-BE49-F238E27FC236}">
                    <a16:creationId xmlns:a16="http://schemas.microsoft.com/office/drawing/2014/main" id="{9BB0F86C-DC29-4213-AB8F-A97862BA0D7A}"/>
                  </a:ext>
                </a:extLst>
              </p:cNvPr>
              <p:cNvSpPr/>
              <p:nvPr/>
            </p:nvSpPr>
            <p:spPr>
              <a:xfrm>
                <a:off x="9577211" y="4731321"/>
                <a:ext cx="1876925" cy="294301"/>
              </a:xfrm>
              <a:prstGeom prst="accentCallout2">
                <a:avLst>
                  <a:gd name="adj1" fmla="val 51455"/>
                  <a:gd name="adj2" fmla="val 102436"/>
                  <a:gd name="adj3" fmla="val -23767"/>
                  <a:gd name="adj4" fmla="val 111026"/>
                  <a:gd name="adj5" fmla="val -293048"/>
                  <a:gd name="adj6" fmla="val 71282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approx</a:t>
                </a:r>
                <a:endParaRPr lang="en-NL" dirty="0"/>
              </a:p>
            </p:txBody>
          </p:sp>
        </mc:Choice>
        <mc:Fallback xmlns="">
          <p:sp>
            <p:nvSpPr>
              <p:cNvPr id="23" name="Callout: Bent Line with Accent Bar 22">
                <a:extLst>
                  <a:ext uri="{FF2B5EF4-FFF2-40B4-BE49-F238E27FC236}">
                    <a16:creationId xmlns:a16="http://schemas.microsoft.com/office/drawing/2014/main" id="{9BB0F86C-DC29-4213-AB8F-A97862BA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211" y="4731321"/>
                <a:ext cx="1876925" cy="294301"/>
              </a:xfrm>
              <a:prstGeom prst="accentCallout2">
                <a:avLst>
                  <a:gd name="adj1" fmla="val 51455"/>
                  <a:gd name="adj2" fmla="val 102436"/>
                  <a:gd name="adj3" fmla="val -23767"/>
                  <a:gd name="adj4" fmla="val 111026"/>
                  <a:gd name="adj5" fmla="val -293048"/>
                  <a:gd name="adj6" fmla="val 71282"/>
                </a:avLst>
              </a:prstGeom>
              <a:blipFill>
                <a:blip r:embed="rId10"/>
                <a:stretch>
                  <a:fillRect b="-707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72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B48-2B8D-47C0-932E-5CD6FB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Approximate Turing kernels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Conclusions and future work</a:t>
            </a:r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BC15-94B3-4AD8-9092-1FDB6048E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4004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6F509855-78D9-43FE-891E-F61F0F8FAB7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480550"/>
              <a:ext cx="4992149" cy="506561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4490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3+</m:t>
                                              </m:r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Edge-Disjoint Triangle Packing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Vertex-Disjoint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1600" cap="small" dirty="0"/>
                            <a:t>-Packing</a:t>
                          </a:r>
                          <a:r>
                            <a:rPr lang="en-US" sz="1600" cap="small" baseline="0" dirty="0"/>
                            <a:t> </a:t>
                          </a:r>
                        </a:p>
                        <a:p>
                          <a:r>
                            <a:rPr lang="en-US" sz="1600" cap="small" baseline="0" dirty="0"/>
                            <a:t>for connected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1600" b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Feedback vertex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Dominating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6F509855-78D9-43FE-891E-F61F0F8FA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421404"/>
                  </p:ext>
                </p:extLst>
              </p:nvPr>
            </p:nvGraphicFramePr>
            <p:xfrm>
              <a:off x="838200" y="1480550"/>
              <a:ext cx="4992149" cy="5073856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chemeClr val="tx1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71250" r="-282" b="-8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6375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182667" r="-282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178151" r="-282" b="-4252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564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413750" r="-282" b="-5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Edge-Disjoint Triangle Packing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513750" r="-282" b="-4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t="-467619" r="-76180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467619" r="-282" b="-2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5648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Clique Cover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745000" r="-282" b="-2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Feedback vertex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845000" r="-282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6220">
                    <a:tc>
                      <a:txBody>
                        <a:bodyPr/>
                        <a:lstStyle/>
                        <a:p>
                          <a:r>
                            <a:rPr lang="en-US" sz="1600" cap="small" dirty="0"/>
                            <a:t>Edge Dominating Set</a:t>
                          </a:r>
                          <a:endParaRPr lang="en-NL" sz="1600" cap="smal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2"/>
                          <a:stretch>
                            <a:fillRect l="-131638" t="-945000" r="-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A4BDD08-4721-4D25-BA3D-71DD1A65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E04B4-6C80-45DE-884F-0B91D7E57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480550"/>
                <a:ext cx="5995909" cy="5163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These problems parameterized by </a:t>
                </a:r>
                <a:r>
                  <a:rPr lang="en-US" dirty="0">
                    <a:solidFill>
                      <a:schemeClr val="accent1"/>
                    </a:solidFill>
                  </a:rPr>
                  <a:t>treewidth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Turing Kernels</a:t>
                </a:r>
              </a:p>
              <a:p>
                <a:r>
                  <a:rPr lang="en-US" dirty="0"/>
                  <a:t>Assuming tree decomposition on input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Friendly</a:t>
                </a:r>
                <a:r>
                  <a:rPr lang="en-US" dirty="0"/>
                  <a:t> problems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Turing kernel with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vertices</a:t>
                </a:r>
              </a:p>
              <a:p>
                <a:pPr marL="0" indent="0">
                  <a:buNone/>
                </a:pP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E04B4-6C80-45DE-884F-0B91D7E57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480550"/>
                <a:ext cx="5995909" cy="5163441"/>
              </a:xfrm>
              <a:blipFill>
                <a:blip r:embed="rId3"/>
                <a:stretch>
                  <a:fillRect l="-1524" t="-1653" r="-17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C00045A8-55AA-454A-874D-6C7317536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282773"/>
                  </p:ext>
                </p:extLst>
              </p:nvPr>
            </p:nvGraphicFramePr>
            <p:xfrm>
              <a:off x="838200" y="1480550"/>
              <a:ext cx="4992149" cy="506561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4490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3+</m:t>
                                              </m:r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Edge Clique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Edge-Disjoint Triangle Packing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Vertex-Disjoint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-Packing</a:t>
                          </a:r>
                          <a:r>
                            <a:rPr lang="en-US" sz="1600" cap="small" baseline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600" cap="small" baseline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for connected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cap="small" baseline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1600" b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Clique Cover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Feedback vertex Set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Edge Dominating Set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endParaRPr lang="en-NL" sz="16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C00045A8-55AA-454A-874D-6C7317536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282773"/>
                  </p:ext>
                </p:extLst>
              </p:nvPr>
            </p:nvGraphicFramePr>
            <p:xfrm>
              <a:off x="838200" y="1480550"/>
              <a:ext cx="4992149" cy="506561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836178">
                      <a:extLst>
                        <a:ext uri="{9D8B030D-6E8A-4147-A177-3AD203B41FA5}">
                          <a16:colId xmlns:a16="http://schemas.microsoft.com/office/drawing/2014/main" val="2717179450"/>
                        </a:ext>
                      </a:extLst>
                    </a:gridCol>
                    <a:gridCol w="2155971">
                      <a:extLst>
                        <a:ext uri="{9D8B030D-6E8A-4147-A177-3AD203B41FA5}">
                          <a16:colId xmlns:a16="http://schemas.microsoft.com/office/drawing/2014/main" val="3650402599"/>
                        </a:ext>
                      </a:extLst>
                    </a:gridCol>
                  </a:tblGrid>
                  <a:tr h="335765"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Problem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cap="none" baseline="0" dirty="0">
                              <a:solidFill>
                                <a:sysClr val="windowText" lastClr="000000"/>
                              </a:solidFill>
                            </a:rPr>
                            <a:t>#Vertices in kernel</a:t>
                          </a:r>
                          <a:endParaRPr lang="en-NL" sz="1600" cap="none" baseline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81157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Independent Set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71250" r="-282" b="-8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917775"/>
                      </a:ext>
                    </a:extLst>
                  </a:tr>
                  <a:tr h="456375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Vertex Cover 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182667" r="-282" b="-8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3274187"/>
                      </a:ext>
                    </a:extLst>
                  </a:tr>
                  <a:tr h="72471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Connected Vertex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178151" r="-282" b="-42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3451174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Edge Clique Cover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418987" r="-282" b="-5379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644235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tx1"/>
                              </a:solidFill>
                            </a:rPr>
                            <a:t>Edge-Disjoint Triangle Packing</a:t>
                          </a:r>
                          <a:endParaRPr lang="en-NL" sz="1600" cap="smal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512500" r="-282" b="-4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470592"/>
                      </a:ext>
                    </a:extLst>
                  </a:tr>
                  <a:tr h="640828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t="-466667" r="-7618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466667" r="-282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111197"/>
                      </a:ext>
                    </a:extLst>
                  </a:tr>
                  <a:tr h="484272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Clique Cover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743750" r="-28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578369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Feedback vertex Set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854430" r="-282" b="-1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768502"/>
                      </a:ext>
                    </a:extLst>
                  </a:tr>
                  <a:tr h="484847">
                    <a:tc>
                      <a:txBody>
                        <a:bodyPr/>
                        <a:lstStyle/>
                        <a:p>
                          <a:r>
                            <a:rPr lang="en-US" sz="1600" cap="small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Edge Dominating Set</a:t>
                          </a:r>
                          <a:endParaRPr lang="en-NL" sz="1600" cap="small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31638" t="-942500" r="-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481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8E87D0B8-0DD1-4FF2-98F6-FF625755BF13}"/>
                  </a:ext>
                </a:extLst>
              </p:cNvPr>
              <p:cNvSpPr/>
              <p:nvPr/>
            </p:nvSpPr>
            <p:spPr>
              <a:xfrm>
                <a:off x="4427289" y="3813049"/>
                <a:ext cx="3337422" cy="851902"/>
              </a:xfrm>
              <a:prstGeom prst="wedgeEllipseCallout">
                <a:avLst>
                  <a:gd name="adj1" fmla="val 22584"/>
                  <a:gd name="adj2" fmla="val 9382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-approx. kernel</a:t>
                </a:r>
                <a:endParaRPr lang="en-NL" dirty="0"/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8E87D0B8-0DD1-4FF2-98F6-FF625755B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89" y="3813049"/>
                <a:ext cx="3337422" cy="851902"/>
              </a:xfrm>
              <a:prstGeom prst="wedgeEllipseCallout">
                <a:avLst>
                  <a:gd name="adj1" fmla="val 22584"/>
                  <a:gd name="adj2" fmla="val 9382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9567E15-5F83-4740-8F67-DD60C187CB5D}"/>
              </a:ext>
            </a:extLst>
          </p:cNvPr>
          <p:cNvSpPr/>
          <p:nvPr/>
        </p:nvSpPr>
        <p:spPr>
          <a:xfrm>
            <a:off x="5934456" y="5504688"/>
            <a:ext cx="3418263" cy="968362"/>
          </a:xfrm>
          <a:prstGeom prst="wedgeEllipseCallout">
            <a:avLst>
              <a:gd name="adj1" fmla="val 365"/>
              <a:gd name="adj2" fmla="val -664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Approximation factor of approximation algorithm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Oval 9">
                <a:extLst>
                  <a:ext uri="{FF2B5EF4-FFF2-40B4-BE49-F238E27FC236}">
                    <a16:creationId xmlns:a16="http://schemas.microsoft.com/office/drawing/2014/main" id="{C98E4D22-6FB6-44E8-AB21-D501D7171A6F}"/>
                  </a:ext>
                </a:extLst>
              </p:cNvPr>
              <p:cNvSpPr/>
              <p:nvPr/>
            </p:nvSpPr>
            <p:spPr>
              <a:xfrm>
                <a:off x="8030362" y="3578089"/>
                <a:ext cx="3418263" cy="968362"/>
              </a:xfrm>
              <a:prstGeom prst="wedgeEllipseCallout">
                <a:avLst>
                  <a:gd name="adj1" fmla="val -41901"/>
                  <a:gd name="adj2" fmla="val 770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“</a:t>
                </a:r>
                <a:r>
                  <a:rPr lang="en-US" dirty="0" err="1"/>
                  <a:t>Friendlyness</a:t>
                </a:r>
                <a:r>
                  <a:rPr lang="en-US" dirty="0"/>
                  <a:t>”</a:t>
                </a:r>
              </a:p>
              <a:p>
                <a:pPr algn="ctr"/>
                <a:r>
                  <a:rPr lang="en-US" dirty="0"/>
                  <a:t>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ℓ+1</m:t>
                    </m:r>
                  </m:oMath>
                </a14:m>
                <a:r>
                  <a:rPr lang="en-US" dirty="0"/>
                  <a:t>) </a:t>
                </a:r>
                <a:endParaRPr lang="en-NL" dirty="0"/>
              </a:p>
            </p:txBody>
          </p:sp>
        </mc:Choice>
        <mc:Fallback xmlns="">
          <p:sp>
            <p:nvSpPr>
              <p:cNvPr id="10" name="Speech Bubble: Oval 9">
                <a:extLst>
                  <a:ext uri="{FF2B5EF4-FFF2-40B4-BE49-F238E27FC236}">
                    <a16:creationId xmlns:a16="http://schemas.microsoft.com/office/drawing/2014/main" id="{C98E4D22-6FB6-44E8-AB21-D501D7171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62" y="3578089"/>
                <a:ext cx="3418263" cy="968362"/>
              </a:xfrm>
              <a:prstGeom prst="wedgeEllipseCallout">
                <a:avLst>
                  <a:gd name="adj1" fmla="val -41901"/>
                  <a:gd name="adj2" fmla="val 7707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432EC622-20F4-4E3E-98F9-7F25F9C29502}"/>
                  </a:ext>
                </a:extLst>
              </p:cNvPr>
              <p:cNvSpPr/>
              <p:nvPr/>
            </p:nvSpPr>
            <p:spPr>
              <a:xfrm>
                <a:off x="8030362" y="3573027"/>
                <a:ext cx="3418263" cy="968362"/>
              </a:xfrm>
              <a:prstGeom prst="wedgeEllipseCallout">
                <a:avLst>
                  <a:gd name="adj1" fmla="val -170"/>
                  <a:gd name="adj2" fmla="val 9501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“</a:t>
                </a:r>
                <a:r>
                  <a:rPr lang="en-US" dirty="0" err="1"/>
                  <a:t>Friendlyness</a:t>
                </a:r>
                <a:r>
                  <a:rPr lang="en-US" dirty="0"/>
                  <a:t>”</a:t>
                </a:r>
              </a:p>
              <a:p>
                <a:pPr algn="ctr"/>
                <a:r>
                  <a:rPr lang="en-US" dirty="0"/>
                  <a:t>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ℓ+1</m:t>
                    </m:r>
                  </m:oMath>
                </a14:m>
                <a:r>
                  <a:rPr lang="en-US" dirty="0"/>
                  <a:t>) </a:t>
                </a:r>
                <a:endParaRPr lang="en-NL" dirty="0"/>
              </a:p>
            </p:txBody>
          </p:sp>
        </mc:Choice>
        <mc:Fallback xmlns="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432EC622-20F4-4E3E-98F9-7F25F9C29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62" y="3573027"/>
                <a:ext cx="3418263" cy="968362"/>
              </a:xfrm>
              <a:prstGeom prst="wedgeEllipseCallout">
                <a:avLst>
                  <a:gd name="adj1" fmla="val -170"/>
                  <a:gd name="adj2" fmla="val 9501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8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704B-6A72-4994-8A05-32111F34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  <a:endParaRPr lang="en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FCE-280C-4EDC-BD4D-D8A63B3B82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Approximate Turing kernels for other problems</a:t>
                </a:r>
              </a:p>
              <a:p>
                <a:r>
                  <a:rPr lang="en-US" dirty="0"/>
                  <a:t>Many graph problems are not “friendly”</a:t>
                </a:r>
              </a:p>
              <a:p>
                <a:pPr lvl="1"/>
                <a:r>
                  <a:rPr lang="en-US" dirty="0"/>
                  <a:t>Constant-factor approximate Turing kernel for</a:t>
                </a:r>
                <a:r>
                  <a:rPr lang="en-US" cap="small" dirty="0"/>
                  <a:t> Dominating Set</a:t>
                </a:r>
                <a:r>
                  <a:rPr lang="en-US" dirty="0"/>
                  <a:t> parameterized by treewidth ?</a:t>
                </a:r>
              </a:p>
              <a:p>
                <a:r>
                  <a:rPr lang="en-US" dirty="0"/>
                  <a:t>Extend to other parameters</a:t>
                </a:r>
              </a:p>
              <a:p>
                <a:pPr lvl="1"/>
                <a:r>
                  <a:rPr lang="en-US" dirty="0"/>
                  <a:t>Other width parameters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More lower bounds</a:t>
                </a:r>
              </a:p>
              <a:p>
                <a:r>
                  <a:rPr lang="en-US" dirty="0"/>
                  <a:t>Problems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(Turing) kernels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FCE-280C-4EDC-BD4D-D8A63B3B8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022B1A3-3DE8-4E87-9F39-A122A311A3F1}"/>
              </a:ext>
            </a:extLst>
          </p:cNvPr>
          <p:cNvSpPr txBox="1"/>
          <p:nvPr/>
        </p:nvSpPr>
        <p:spPr>
          <a:xfrm>
            <a:off x="3669870" y="5764373"/>
            <a:ext cx="3628258" cy="82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36000" tIns="180000" rIns="936000" bIns="180000" rtlCol="0">
            <a:spAutoFit/>
          </a:bodyPr>
          <a:lstStyle/>
          <a:p>
            <a:pPr algn="l"/>
            <a:r>
              <a:rPr lang="en-US" sz="3000" dirty="0">
                <a:solidFill>
                  <a:schemeClr val="accent6"/>
                </a:solidFill>
              </a:rPr>
              <a:t>Thank you!</a:t>
            </a:r>
            <a:endParaRPr lang="en-NL" sz="3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8CCF-A5EE-464C-8B92-B3D6C99F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Kernelization: Example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BA3F9-9C0A-436F-982E-7A62B487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cap="small" dirty="0"/>
                  <a:t>Clique</a:t>
                </a:r>
                <a:r>
                  <a:rPr lang="en-US" dirty="0"/>
                  <a:t> parameterized by vertex cover </a:t>
                </a:r>
              </a:p>
              <a:p>
                <a:pPr marL="0" indent="0"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with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Question</a:t>
                </a:r>
                <a:r>
                  <a:rPr lang="en-US" dirty="0"/>
                  <a:t>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b="1" dirty="0"/>
                  <a:t>Parameter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 polynomial kernel </a:t>
                </a:r>
                <a:r>
                  <a:rPr lang="en-US" sz="1600" dirty="0"/>
                  <a:t>[</a:t>
                </a:r>
                <a:r>
                  <a:rPr lang="en-US" sz="1600" dirty="0" err="1"/>
                  <a:t>Bodlaender</a:t>
                </a:r>
                <a:r>
                  <a:rPr lang="en-US" sz="1600" dirty="0"/>
                  <a:t>, Jansen, </a:t>
                </a:r>
                <a:r>
                  <a:rPr lang="en-US" sz="1600" dirty="0" err="1"/>
                  <a:t>Kratsch</a:t>
                </a:r>
                <a:r>
                  <a:rPr lang="en-US" sz="1600" dirty="0"/>
                  <a:t> 2012]</a:t>
                </a:r>
              </a:p>
              <a:p>
                <a:r>
                  <a:rPr lang="en-US" dirty="0"/>
                  <a:t>Simple Turing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ℓ+1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marL="0" indent="0">
                  <a:buNone/>
                </a:pP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BA3F9-9C0A-436F-982E-7A62B487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5A0F322-DD7D-4FBB-A2BC-E3EDAF980CD4}"/>
              </a:ext>
            </a:extLst>
          </p:cNvPr>
          <p:cNvSpPr/>
          <p:nvPr/>
        </p:nvSpPr>
        <p:spPr>
          <a:xfrm>
            <a:off x="8870666" y="2995318"/>
            <a:ext cx="1222517" cy="25928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53542-D82F-45F2-8438-30FC96CD4FAC}"/>
                  </a:ext>
                </a:extLst>
              </p:cNvPr>
              <p:cNvSpPr txBox="1"/>
              <p:nvPr/>
            </p:nvSpPr>
            <p:spPr>
              <a:xfrm>
                <a:off x="8285479" y="2559707"/>
                <a:ext cx="276422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53542-D82F-45F2-8438-30FC96CD4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479" y="2559707"/>
                <a:ext cx="276422" cy="369332"/>
              </a:xfrm>
              <a:prstGeom prst="rect">
                <a:avLst/>
              </a:prstGeom>
              <a:blipFill>
                <a:blip r:embed="rId3"/>
                <a:stretch>
                  <a:fillRect l="-23913" r="-2173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D640CB-69E9-40A0-87F0-5B0276E08648}"/>
              </a:ext>
            </a:extLst>
          </p:cNvPr>
          <p:cNvCxnSpPr/>
          <p:nvPr/>
        </p:nvCxnSpPr>
        <p:spPr>
          <a:xfrm>
            <a:off x="9376694" y="3297463"/>
            <a:ext cx="506027" cy="7368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5FAAB-44C1-492D-9E6E-D024B1619C5A}"/>
              </a:ext>
            </a:extLst>
          </p:cNvPr>
          <p:cNvCxnSpPr>
            <a:cxnSpLocks/>
          </p:cNvCxnSpPr>
          <p:nvPr/>
        </p:nvCxnSpPr>
        <p:spPr>
          <a:xfrm flipH="1">
            <a:off x="9021587" y="3297463"/>
            <a:ext cx="355107" cy="5149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C6AA92-F5C1-4CE2-8B92-A4794EFF9094}"/>
              </a:ext>
            </a:extLst>
          </p:cNvPr>
          <p:cNvCxnSpPr>
            <a:cxnSpLocks/>
          </p:cNvCxnSpPr>
          <p:nvPr/>
        </p:nvCxnSpPr>
        <p:spPr>
          <a:xfrm>
            <a:off x="9021587" y="3812367"/>
            <a:ext cx="861134" cy="2219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00F2E5-B4F1-4184-9BAB-86F7F9645B47}"/>
              </a:ext>
            </a:extLst>
          </p:cNvPr>
          <p:cNvCxnSpPr>
            <a:cxnSpLocks/>
          </p:cNvCxnSpPr>
          <p:nvPr/>
        </p:nvCxnSpPr>
        <p:spPr>
          <a:xfrm>
            <a:off x="9376694" y="3297463"/>
            <a:ext cx="1608337" cy="5726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3280B9-0E30-49D1-8855-F9B8253312F6}"/>
              </a:ext>
            </a:extLst>
          </p:cNvPr>
          <p:cNvCxnSpPr>
            <a:cxnSpLocks/>
          </p:cNvCxnSpPr>
          <p:nvPr/>
        </p:nvCxnSpPr>
        <p:spPr>
          <a:xfrm flipH="1">
            <a:off x="9882721" y="3870072"/>
            <a:ext cx="1102310" cy="164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E6A7CC-48A0-4515-9DD5-15C5C8A894FE}"/>
              </a:ext>
            </a:extLst>
          </p:cNvPr>
          <p:cNvCxnSpPr>
            <a:cxnSpLocks/>
          </p:cNvCxnSpPr>
          <p:nvPr/>
        </p:nvCxnSpPr>
        <p:spPr>
          <a:xfrm>
            <a:off x="9021587" y="3812367"/>
            <a:ext cx="1899821" cy="577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A222B-A052-48FA-AC74-5A4D2FA590EA}"/>
              </a:ext>
            </a:extLst>
          </p:cNvPr>
          <p:cNvCxnSpPr/>
          <p:nvPr/>
        </p:nvCxnSpPr>
        <p:spPr>
          <a:xfrm>
            <a:off x="9021587" y="3812367"/>
            <a:ext cx="506027" cy="7368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7BB968-3456-4331-84DD-4F4E631A85A6}"/>
              </a:ext>
            </a:extLst>
          </p:cNvPr>
          <p:cNvCxnSpPr>
            <a:cxnSpLocks/>
          </p:cNvCxnSpPr>
          <p:nvPr/>
        </p:nvCxnSpPr>
        <p:spPr>
          <a:xfrm flipH="1">
            <a:off x="9539265" y="4034309"/>
            <a:ext cx="343457" cy="5149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8BF412-A6D4-4C50-8FE1-A17D0651CB46}"/>
              </a:ext>
            </a:extLst>
          </p:cNvPr>
          <p:cNvCxnSpPr>
            <a:cxnSpLocks/>
          </p:cNvCxnSpPr>
          <p:nvPr/>
        </p:nvCxnSpPr>
        <p:spPr>
          <a:xfrm>
            <a:off x="9539265" y="4549213"/>
            <a:ext cx="90442" cy="74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1F3132-65BE-42BC-93E6-17B94F7436D4}"/>
              </a:ext>
            </a:extLst>
          </p:cNvPr>
          <p:cNvCxnSpPr>
            <a:cxnSpLocks/>
          </p:cNvCxnSpPr>
          <p:nvPr/>
        </p:nvCxnSpPr>
        <p:spPr>
          <a:xfrm>
            <a:off x="9539265" y="4549213"/>
            <a:ext cx="1177957" cy="164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F6338F-3DE3-49BF-9C4D-394C071CB884}"/>
              </a:ext>
            </a:extLst>
          </p:cNvPr>
          <p:cNvCxnSpPr>
            <a:cxnSpLocks/>
          </p:cNvCxnSpPr>
          <p:nvPr/>
        </p:nvCxnSpPr>
        <p:spPr>
          <a:xfrm>
            <a:off x="9629707" y="5294938"/>
            <a:ext cx="102537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954B32-9705-4DB4-86A7-477875050451}"/>
              </a:ext>
            </a:extLst>
          </p:cNvPr>
          <p:cNvCxnSpPr>
            <a:cxnSpLocks/>
          </p:cNvCxnSpPr>
          <p:nvPr/>
        </p:nvCxnSpPr>
        <p:spPr>
          <a:xfrm flipH="1">
            <a:off x="8285479" y="3812367"/>
            <a:ext cx="736107" cy="110970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B44988-BF8E-4F6B-83FE-92580906CA04}"/>
              </a:ext>
            </a:extLst>
          </p:cNvPr>
          <p:cNvCxnSpPr>
            <a:cxnSpLocks/>
          </p:cNvCxnSpPr>
          <p:nvPr/>
        </p:nvCxnSpPr>
        <p:spPr>
          <a:xfrm>
            <a:off x="8285480" y="4922075"/>
            <a:ext cx="1344227" cy="3728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14F1EE-CDC1-4892-BB30-E77FD4134375}"/>
              </a:ext>
            </a:extLst>
          </p:cNvPr>
          <p:cNvCxnSpPr/>
          <p:nvPr/>
        </p:nvCxnSpPr>
        <p:spPr>
          <a:xfrm>
            <a:off x="8870667" y="2560616"/>
            <a:ext cx="506027" cy="7368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64966B-A75D-46DA-A17C-39E0882772AC}"/>
                  </a:ext>
                </a:extLst>
              </p:cNvPr>
              <p:cNvSpPr txBox="1"/>
              <p:nvPr/>
            </p:nvSpPr>
            <p:spPr>
              <a:xfrm>
                <a:off x="9851821" y="2715975"/>
                <a:ext cx="276422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64966B-A75D-46DA-A17C-39E088277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821" y="2715975"/>
                <a:ext cx="276422" cy="369332"/>
              </a:xfrm>
              <a:prstGeom prst="rect">
                <a:avLst/>
              </a:prstGeom>
              <a:blipFill>
                <a:blip r:embed="rId4"/>
                <a:stretch>
                  <a:fillRect l="-24444" r="-24444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FA31E0A2-196D-4F88-AEFB-806DD604378C}"/>
              </a:ext>
            </a:extLst>
          </p:cNvPr>
          <p:cNvSpPr/>
          <p:nvPr/>
        </p:nvSpPr>
        <p:spPr>
          <a:xfrm>
            <a:off x="8213811" y="4848833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4E6C4D-502E-46BF-895D-9D0FAC49F4C9}"/>
              </a:ext>
            </a:extLst>
          </p:cNvPr>
          <p:cNvCxnSpPr>
            <a:cxnSpLocks/>
          </p:cNvCxnSpPr>
          <p:nvPr/>
        </p:nvCxnSpPr>
        <p:spPr>
          <a:xfrm flipH="1">
            <a:off x="8244386" y="3812366"/>
            <a:ext cx="796066" cy="1109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183C48-9A67-441A-97EF-433FB934DA60}"/>
              </a:ext>
            </a:extLst>
          </p:cNvPr>
          <p:cNvCxnSpPr>
            <a:cxnSpLocks/>
          </p:cNvCxnSpPr>
          <p:nvPr/>
        </p:nvCxnSpPr>
        <p:spPr>
          <a:xfrm flipH="1" flipV="1">
            <a:off x="8008488" y="3390830"/>
            <a:ext cx="1024749" cy="421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537D7-896F-499D-987D-34E346BE3777}"/>
              </a:ext>
            </a:extLst>
          </p:cNvPr>
          <p:cNvCxnSpPr>
            <a:cxnSpLocks/>
          </p:cNvCxnSpPr>
          <p:nvPr/>
        </p:nvCxnSpPr>
        <p:spPr>
          <a:xfrm flipH="1">
            <a:off x="8642419" y="4553652"/>
            <a:ext cx="896410" cy="10345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7778A9-150B-402F-B44C-5B4D4AAA3341}"/>
              </a:ext>
            </a:extLst>
          </p:cNvPr>
          <p:cNvCxnSpPr>
            <a:cxnSpLocks/>
          </p:cNvCxnSpPr>
          <p:nvPr/>
        </p:nvCxnSpPr>
        <p:spPr>
          <a:xfrm flipH="1">
            <a:off x="8631773" y="5290803"/>
            <a:ext cx="986283" cy="2974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3DD1335-21FE-4390-9CAB-0FD10862736C}"/>
              </a:ext>
            </a:extLst>
          </p:cNvPr>
          <p:cNvSpPr/>
          <p:nvPr/>
        </p:nvSpPr>
        <p:spPr>
          <a:xfrm>
            <a:off x="8199090" y="3862627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7FA9C4-0391-41BF-8986-5A4F9AB16E20}"/>
              </a:ext>
            </a:extLst>
          </p:cNvPr>
          <p:cNvSpPr/>
          <p:nvPr/>
        </p:nvSpPr>
        <p:spPr>
          <a:xfrm>
            <a:off x="7935430" y="3317588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D8AE14-526E-4211-8822-4381864CA7D3}"/>
              </a:ext>
            </a:extLst>
          </p:cNvPr>
          <p:cNvSpPr/>
          <p:nvPr/>
        </p:nvSpPr>
        <p:spPr>
          <a:xfrm>
            <a:off x="8825907" y="2510355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52DD07-0AE1-4719-B5EE-DB92780D6FB9}"/>
              </a:ext>
            </a:extLst>
          </p:cNvPr>
          <p:cNvSpPr/>
          <p:nvPr/>
        </p:nvSpPr>
        <p:spPr>
          <a:xfrm>
            <a:off x="9307558" y="3228660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790346-4181-4EA3-8155-4CD79E89F3B1}"/>
              </a:ext>
            </a:extLst>
          </p:cNvPr>
          <p:cNvSpPr/>
          <p:nvPr/>
        </p:nvSpPr>
        <p:spPr>
          <a:xfrm>
            <a:off x="8971078" y="3734686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02E590-ECF2-42A3-811C-54E64DE603BD}"/>
              </a:ext>
            </a:extLst>
          </p:cNvPr>
          <p:cNvSpPr/>
          <p:nvPr/>
        </p:nvSpPr>
        <p:spPr>
          <a:xfrm>
            <a:off x="9824045" y="3958554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9EF1891-03B5-49FC-B76E-44EE6B811644}"/>
              </a:ext>
            </a:extLst>
          </p:cNvPr>
          <p:cNvSpPr/>
          <p:nvPr/>
        </p:nvSpPr>
        <p:spPr>
          <a:xfrm>
            <a:off x="9467909" y="4460436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3130E6B-52B5-4AD5-AE59-5B09011E0EAE}"/>
              </a:ext>
            </a:extLst>
          </p:cNvPr>
          <p:cNvSpPr/>
          <p:nvPr/>
        </p:nvSpPr>
        <p:spPr>
          <a:xfrm>
            <a:off x="9534780" y="5197282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8F01A2-8476-4CC9-B3D2-23C74A0CC6F5}"/>
              </a:ext>
            </a:extLst>
          </p:cNvPr>
          <p:cNvSpPr/>
          <p:nvPr/>
        </p:nvSpPr>
        <p:spPr>
          <a:xfrm>
            <a:off x="8584704" y="5495327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BD072A-EFF7-4401-A3A5-3E817CA8C8D7}"/>
              </a:ext>
            </a:extLst>
          </p:cNvPr>
          <p:cNvSpPr/>
          <p:nvPr/>
        </p:nvSpPr>
        <p:spPr>
          <a:xfrm>
            <a:off x="10889043" y="3789386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E1D019-C8E3-4452-B68D-1BC66EB4D07D}"/>
              </a:ext>
            </a:extLst>
          </p:cNvPr>
          <p:cNvSpPr/>
          <p:nvPr/>
        </p:nvSpPr>
        <p:spPr>
          <a:xfrm>
            <a:off x="10647004" y="4640209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A71950-E302-4CB9-8777-93A3456A2979}"/>
              </a:ext>
            </a:extLst>
          </p:cNvPr>
          <p:cNvSpPr/>
          <p:nvPr/>
        </p:nvSpPr>
        <p:spPr>
          <a:xfrm>
            <a:off x="10589235" y="5217562"/>
            <a:ext cx="131686" cy="14648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86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llout: Down Arrow 39">
            <a:extLst>
              <a:ext uri="{FF2B5EF4-FFF2-40B4-BE49-F238E27FC236}">
                <a16:creationId xmlns:a16="http://schemas.microsoft.com/office/drawing/2014/main" id="{ECFEE8CD-EFAC-4F0B-BFDA-46621CF2C275}"/>
              </a:ext>
            </a:extLst>
          </p:cNvPr>
          <p:cNvSpPr/>
          <p:nvPr/>
        </p:nvSpPr>
        <p:spPr>
          <a:xfrm>
            <a:off x="2013626" y="2451330"/>
            <a:ext cx="7003914" cy="2566800"/>
          </a:xfrm>
          <a:prstGeom prst="downArrowCallout">
            <a:avLst>
              <a:gd name="adj1" fmla="val 3980"/>
              <a:gd name="adj2" fmla="val 4477"/>
              <a:gd name="adj3" fmla="val 6430"/>
              <a:gd name="adj4" fmla="val 705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BBE71-DC57-4FBC-A818-D8196B18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approximate kernelization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1B92-B962-491C-9440-2F1B8AF2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Move from decision problems to optimization problems</a:t>
            </a:r>
            <a:endParaRPr lang="en-NL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A59CF-FA0F-43D0-9CFD-99DB895FD489}"/>
              </a:ext>
            </a:extLst>
          </p:cNvPr>
          <p:cNvGrpSpPr/>
          <p:nvPr/>
        </p:nvGrpSpPr>
        <p:grpSpPr>
          <a:xfrm>
            <a:off x="2112969" y="2481158"/>
            <a:ext cx="6805227" cy="1643086"/>
            <a:chOff x="2113297" y="2237965"/>
            <a:chExt cx="6805227" cy="1643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15F4C5-4F9A-43D3-946F-0C8B33720564}"/>
                </a:ext>
              </a:extLst>
            </p:cNvPr>
            <p:cNvGrpSpPr/>
            <p:nvPr/>
          </p:nvGrpSpPr>
          <p:grpSpPr>
            <a:xfrm>
              <a:off x="7437432" y="2357394"/>
              <a:ext cx="1481092" cy="1323969"/>
              <a:chOff x="7429946" y="3503820"/>
              <a:chExt cx="1481092" cy="13239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: Rounded Corners 4">
                    <a:extLst>
                      <a:ext uri="{FF2B5EF4-FFF2-40B4-BE49-F238E27FC236}">
                        <a16:creationId xmlns:a16="http://schemas.microsoft.com/office/drawing/2014/main" id="{9659DBE5-C343-49E8-AE51-4CB567C27E4B}"/>
                      </a:ext>
                    </a:extLst>
                  </p:cNvPr>
                  <p:cNvSpPr/>
                  <p:nvPr/>
                </p:nvSpPr>
                <p:spPr>
                  <a:xfrm>
                    <a:off x="7429947" y="4031759"/>
                    <a:ext cx="1481091" cy="796030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/>
                      <a:t>         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a14:m>
                    <a:endParaRPr lang="en-NL" sz="2400" dirty="0"/>
                  </a:p>
                </p:txBody>
              </p:sp>
            </mc:Choice>
            <mc:Fallback xmlns="">
              <p:sp>
                <p:nvSpPr>
                  <p:cNvPr id="5" name="Rectangle: Rounded Corners 4">
                    <a:extLst>
                      <a:ext uri="{FF2B5EF4-FFF2-40B4-BE49-F238E27FC236}">
                        <a16:creationId xmlns:a16="http://schemas.microsoft.com/office/drawing/2014/main" id="{9659DBE5-C343-49E8-AE51-4CB567C27E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9947" y="4031759"/>
                    <a:ext cx="1481091" cy="796030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: Rounded Corners 5">
                    <a:extLst>
                      <a:ext uri="{FF2B5EF4-FFF2-40B4-BE49-F238E27FC236}">
                        <a16:creationId xmlns:a16="http://schemas.microsoft.com/office/drawing/2014/main" id="{6BB1BFB3-740A-42F4-9424-2901EBB7D49D}"/>
                      </a:ext>
                    </a:extLst>
                  </p:cNvPr>
                  <p:cNvSpPr/>
                  <p:nvPr/>
                </p:nvSpPr>
                <p:spPr>
                  <a:xfrm>
                    <a:off x="7554235" y="4153511"/>
                    <a:ext cx="646110" cy="56058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en-NL" sz="2400" dirty="0"/>
                  </a:p>
                </p:txBody>
              </p:sp>
            </mc:Choice>
            <mc:Fallback xmlns="">
              <p:sp>
                <p:nvSpPr>
                  <p:cNvPr id="6" name="Rectangle: Rounded Corners 5">
                    <a:extLst>
                      <a:ext uri="{FF2B5EF4-FFF2-40B4-BE49-F238E27FC236}">
                        <a16:creationId xmlns:a16="http://schemas.microsoft.com/office/drawing/2014/main" id="{6BB1BFB3-740A-42F4-9424-2901EBB7D4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4235" y="4153511"/>
                    <a:ext cx="646110" cy="560586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F2C89B4-28B0-4EDE-97EB-2D5325C679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946" y="3896389"/>
                <a:ext cx="1481091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82D82E9-1205-4D6A-A8D8-06AD172324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29946" y="3896389"/>
                <a:ext cx="1017228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3B514CA-0DCD-4DBF-BF92-1CC17F7836C7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674" y="3503820"/>
                    <a:ext cx="979371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oMath>
                      </m:oMathPara>
                    </a14:m>
                    <a:endParaRPr lang="en-NL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3B514CA-0DCD-4DBF-BF92-1CC17F7836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674" y="3503820"/>
                    <a:ext cx="97937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832" r="-11180" b="-3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FF1F5A-13EF-4DB9-8956-3B3AC9080437}"/>
                </a:ext>
              </a:extLst>
            </p:cNvPr>
            <p:cNvGrpSpPr/>
            <p:nvPr/>
          </p:nvGrpSpPr>
          <p:grpSpPr>
            <a:xfrm>
              <a:off x="2113297" y="2237965"/>
              <a:ext cx="1988598" cy="1643086"/>
              <a:chOff x="2967365" y="3035446"/>
              <a:chExt cx="1988598" cy="1643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6CD3DBB-004F-4CA8-932F-4FDD470DEE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36405" y="3035446"/>
                    <a:ext cx="250518" cy="36933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NL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6CD3DBB-004F-4CA8-932F-4FDD470DEE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6405" y="3035446"/>
                    <a:ext cx="25051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634" r="-1707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: Rounded Corners 10">
                    <a:extLst>
                      <a:ext uri="{FF2B5EF4-FFF2-40B4-BE49-F238E27FC236}">
                        <a16:creationId xmlns:a16="http://schemas.microsoft.com/office/drawing/2014/main" id="{309F6DE2-E95F-4B3A-ABB8-ADB6CE978C53}"/>
                      </a:ext>
                    </a:extLst>
                  </p:cNvPr>
                  <p:cNvSpPr/>
                  <p:nvPr/>
                </p:nvSpPr>
                <p:spPr>
                  <a:xfrm>
                    <a:off x="2967365" y="3533313"/>
                    <a:ext cx="1988598" cy="1145219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NL" sz="2400" dirty="0"/>
                  </a:p>
                </p:txBody>
              </p:sp>
            </mc:Choice>
            <mc:Fallback xmlns="">
              <p:sp>
                <p:nvSpPr>
                  <p:cNvPr id="11" name="Rectangle: Rounded Corners 10">
                    <a:extLst>
                      <a:ext uri="{FF2B5EF4-FFF2-40B4-BE49-F238E27FC236}">
                        <a16:creationId xmlns:a16="http://schemas.microsoft.com/office/drawing/2014/main" id="{309F6DE2-E95F-4B3A-ABB8-ADB6CE978C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7365" y="3533313"/>
                    <a:ext cx="1988598" cy="1145219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: Rounded Corners 11">
                    <a:extLst>
                      <a:ext uri="{FF2B5EF4-FFF2-40B4-BE49-F238E27FC236}">
                        <a16:creationId xmlns:a16="http://schemas.microsoft.com/office/drawing/2014/main" id="{4DBA7AF7-97F0-4389-AF03-C5C783B9B71C}"/>
                      </a:ext>
                    </a:extLst>
                  </p:cNvPr>
                  <p:cNvSpPr/>
                  <p:nvPr/>
                </p:nvSpPr>
                <p:spPr>
                  <a:xfrm>
                    <a:off x="3160450" y="3663943"/>
                    <a:ext cx="536061" cy="537139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en-NL" sz="2400" dirty="0"/>
                  </a:p>
                </p:txBody>
              </p:sp>
            </mc:Choice>
            <mc:Fallback xmlns="">
              <p:sp>
                <p:nvSpPr>
                  <p:cNvPr id="12" name="Rectangle: Rounded Corners 11">
                    <a:extLst>
                      <a:ext uri="{FF2B5EF4-FFF2-40B4-BE49-F238E27FC236}">
                        <a16:creationId xmlns:a16="http://schemas.microsoft.com/office/drawing/2014/main" id="{4DBA7AF7-97F0-4389-AF03-C5C783B9B7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0450" y="3663943"/>
                    <a:ext cx="536061" cy="537139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6CF99D7-EAE0-40EC-A3C9-805A065E761B}"/>
                  </a:ext>
                </a:extLst>
              </p:cNvPr>
              <p:cNvCxnSpPr/>
              <p:nvPr/>
            </p:nvCxnSpPr>
            <p:spPr>
              <a:xfrm>
                <a:off x="2967365" y="3398187"/>
                <a:ext cx="1988598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776D278-B7A4-48A8-87FA-BCCE805880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67365" y="3398187"/>
                <a:ext cx="152473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D8AADBA-59D8-48D6-AAA0-F4C310C6DD5D}"/>
                </a:ext>
              </a:extLst>
            </p:cNvPr>
            <p:cNvSpPr/>
            <p:nvPr/>
          </p:nvSpPr>
          <p:spPr>
            <a:xfrm>
              <a:off x="4261809" y="3212086"/>
              <a:ext cx="836579" cy="191515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DE51703-5919-4B32-BC34-41A6109A69B9}"/>
                </a:ext>
              </a:extLst>
            </p:cNvPr>
            <p:cNvSpPr/>
            <p:nvPr/>
          </p:nvSpPr>
          <p:spPr>
            <a:xfrm>
              <a:off x="5992545" y="3212085"/>
              <a:ext cx="1264617" cy="191515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18" name="Graphic 17" descr="Gears">
              <a:extLst>
                <a:ext uri="{FF2B5EF4-FFF2-40B4-BE49-F238E27FC236}">
                  <a16:creationId xmlns:a16="http://schemas.microsoft.com/office/drawing/2014/main" id="{6AF7EDC2-5EAE-4A26-843E-6CF28A7D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49638" y="2901342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433D1E-7ED2-43AA-87CC-52B2616727D6}"/>
              </a:ext>
            </a:extLst>
          </p:cNvPr>
          <p:cNvGrpSpPr/>
          <p:nvPr/>
        </p:nvGrpSpPr>
        <p:grpSpPr>
          <a:xfrm>
            <a:off x="2982337" y="5073347"/>
            <a:ext cx="5563020" cy="1583213"/>
            <a:chOff x="3000631" y="4402241"/>
            <a:chExt cx="5563020" cy="1583213"/>
          </a:xfrm>
        </p:grpSpPr>
        <p:pic>
          <p:nvPicPr>
            <p:cNvPr id="21" name="Graphic 20" descr="Gears">
              <a:extLst>
                <a:ext uri="{FF2B5EF4-FFF2-40B4-BE49-F238E27FC236}">
                  <a16:creationId xmlns:a16="http://schemas.microsoft.com/office/drawing/2014/main" id="{1045EB85-9D91-4A05-99B5-48C670474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48916" y="4402241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4E663A-C796-4A78-AF40-55680186CF7E}"/>
                </a:ext>
              </a:extLst>
            </p:cNvPr>
            <p:cNvSpPr txBox="1"/>
            <p:nvPr/>
          </p:nvSpPr>
          <p:spPr>
            <a:xfrm>
              <a:off x="5013030" y="5246790"/>
              <a:ext cx="1101264" cy="738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Solution 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lifting</a:t>
              </a:r>
              <a:endParaRPr lang="en-NL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E5103CF1-207E-48EA-8701-14A82BD9BBB5}"/>
                    </a:ext>
                  </a:extLst>
                </p:cNvPr>
                <p:cNvSpPr/>
                <p:nvPr/>
              </p:nvSpPr>
              <p:spPr>
                <a:xfrm>
                  <a:off x="7462387" y="4572483"/>
                  <a:ext cx="1101264" cy="573915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Solution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E5103CF1-207E-48EA-8701-14A82BD9BB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387" y="4572483"/>
                  <a:ext cx="1101264" cy="573915"/>
                </a:xfrm>
                <a:prstGeom prst="roundRect">
                  <a:avLst/>
                </a:prstGeom>
                <a:blipFill>
                  <a:blip r:embed="rId10"/>
                  <a:stretch>
                    <a:fillRect t="-11579" r="-1099" b="-2210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0BA662C-43CB-40BC-AABA-0B7BBD1AB446}"/>
                </a:ext>
              </a:extLst>
            </p:cNvPr>
            <p:cNvSpPr/>
            <p:nvPr/>
          </p:nvSpPr>
          <p:spPr>
            <a:xfrm flipH="1">
              <a:off x="6114294" y="4748967"/>
              <a:ext cx="1072350" cy="212241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11EEC3F-8F48-4013-A37B-32EE82454B91}"/>
                </a:ext>
              </a:extLst>
            </p:cNvPr>
            <p:cNvSpPr/>
            <p:nvPr/>
          </p:nvSpPr>
          <p:spPr>
            <a:xfrm flipH="1">
              <a:off x="4232937" y="4729537"/>
              <a:ext cx="816676" cy="181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385C4197-D486-45FA-9883-BE299B599746}"/>
                    </a:ext>
                  </a:extLst>
                </p:cNvPr>
                <p:cNvSpPr/>
                <p:nvPr/>
              </p:nvSpPr>
              <p:spPr>
                <a:xfrm>
                  <a:off x="3000631" y="4500829"/>
                  <a:ext cx="1101264" cy="573915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Solution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dirty="0"/>
                    <a:t>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385C4197-D486-45FA-9883-BE299B5997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631" y="4500829"/>
                  <a:ext cx="1101264" cy="573915"/>
                </a:xfrm>
                <a:prstGeom prst="roundRect">
                  <a:avLst/>
                </a:prstGeom>
                <a:blipFill>
                  <a:blip r:embed="rId11"/>
                  <a:stretch>
                    <a:fillRect t="-11458" r="-1099" b="-208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6FC0A0A-EFAD-4328-8D65-0E946E47EB23}"/>
                  </a:ext>
                </a:extLst>
              </p:cNvPr>
              <p:cNvSpPr/>
              <p:nvPr/>
            </p:nvSpPr>
            <p:spPr>
              <a:xfrm>
                <a:off x="7423026" y="5008335"/>
                <a:ext cx="1786637" cy="92934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-Approximate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6FC0A0A-EFAD-4328-8D65-0E946E47E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026" y="5008335"/>
                <a:ext cx="1786637" cy="929348"/>
              </a:xfrm>
              <a:prstGeom prst="roundRect">
                <a:avLst/>
              </a:prstGeom>
              <a:blipFill>
                <a:blip r:embed="rId12"/>
                <a:stretch>
                  <a:fillRect t="-32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F6BC52B-2C02-48AD-BCE2-A09B6F3A70E8}"/>
                  </a:ext>
                </a:extLst>
              </p:cNvPr>
              <p:cNvSpPr/>
              <p:nvPr/>
            </p:nvSpPr>
            <p:spPr>
              <a:xfrm>
                <a:off x="2291977" y="5067505"/>
                <a:ext cx="1795513" cy="92934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-Approximate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F6BC52B-2C02-48AD-BCE2-A09B6F3A7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977" y="5067505"/>
                <a:ext cx="1795513" cy="929348"/>
              </a:xfrm>
              <a:prstGeom prst="roundRect">
                <a:avLst/>
              </a:prstGeom>
              <a:blipFill>
                <a:blip r:embed="rId13"/>
                <a:stretch>
                  <a:fillRect t="-2597" b="-90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6371BCC-2316-4E68-B6E7-5F13176B021F}"/>
                  </a:ext>
                </a:extLst>
              </p:cNvPr>
              <p:cNvSpPr/>
              <p:nvPr/>
            </p:nvSpPr>
            <p:spPr>
              <a:xfrm>
                <a:off x="7423026" y="4950032"/>
                <a:ext cx="1997392" cy="1028786"/>
              </a:xfrm>
              <a:prstGeom prst="roundRect">
                <a:avLst/>
              </a:prstGeom>
              <a:solidFill>
                <a:srgbClr val="FF7D7D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-Approximate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6371BCC-2316-4E68-B6E7-5F13176B0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026" y="4950032"/>
                <a:ext cx="1997392" cy="102878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8C13A6D-6F44-4BE3-9381-DB4D8FB44A0E}"/>
                  </a:ext>
                </a:extLst>
              </p:cNvPr>
              <p:cNvSpPr/>
              <p:nvPr/>
            </p:nvSpPr>
            <p:spPr>
              <a:xfrm>
                <a:off x="2098892" y="4979860"/>
                <a:ext cx="1997392" cy="1087954"/>
              </a:xfrm>
              <a:prstGeom prst="roundRect">
                <a:avLst/>
              </a:prstGeom>
              <a:solidFill>
                <a:srgbClr val="FF7D7D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-Approximate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8C13A6D-6F44-4BE3-9381-DB4D8FB44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892" y="4979860"/>
                <a:ext cx="1997392" cy="1087954"/>
              </a:xfrm>
              <a:prstGeom prst="roundRect">
                <a:avLst/>
              </a:prstGeom>
              <a:blipFill>
                <a:blip r:embed="rId15"/>
                <a:stretch>
                  <a:fillRect r="-1216" b="-55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1E13ABB-76EF-4A21-957E-3C6E991E4909}"/>
              </a:ext>
            </a:extLst>
          </p:cNvPr>
          <p:cNvSpPr txBox="1"/>
          <p:nvPr/>
        </p:nvSpPr>
        <p:spPr>
          <a:xfrm>
            <a:off x="4521284" y="2700309"/>
            <a:ext cx="1988598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Kernel</a:t>
            </a:r>
            <a:endParaRPr lang="en-NL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BA47C2-FDB1-4C30-BF68-0BC3688C394C}"/>
                  </a:ext>
                </a:extLst>
              </p:cNvPr>
              <p:cNvSpPr txBox="1"/>
              <p:nvPr/>
            </p:nvSpPr>
            <p:spPr>
              <a:xfrm>
                <a:off x="4551069" y="2489621"/>
                <a:ext cx="1988598" cy="738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-approximate kernel</a:t>
                </a:r>
                <a:endParaRPr lang="en-NL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BA47C2-FDB1-4C30-BF68-0BC3688C3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69" y="2489621"/>
                <a:ext cx="1988598" cy="738664"/>
              </a:xfrm>
              <a:prstGeom prst="rect">
                <a:avLst/>
              </a:prstGeom>
              <a:blipFill>
                <a:blip r:embed="rId16"/>
                <a:stretch>
                  <a:fillRect l="-307" t="-12295" r="-9202" b="-237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1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C8CA-4A07-4914-919E-C1BE1E1A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kernelization</a:t>
            </a:r>
            <a:endParaRPr lang="en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7AD00-5CCF-4F85-A9BA-34AF12984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Parameterized optimization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Instances are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,ℓ)</m:t>
                    </m:r>
                  </m:oMath>
                </a14:m>
                <a:r>
                  <a:rPr lang="en-US" dirty="0"/>
                  <a:t>, solutions are strings. A problem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Goal</a:t>
                </a:r>
                <a:r>
                  <a:rPr lang="en-US" dirty="0"/>
                  <a:t>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OPT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r>
                  <a:rPr lang="en-US" dirty="0"/>
                  <a:t> for minimization problems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Subtlety</a:t>
                </a:r>
              </a:p>
              <a:p>
                <a:r>
                  <a:rPr lang="en-US" dirty="0"/>
                  <a:t>If the parameter is also the optimized value,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Vertex Cover by solution size: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vertex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cover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-approximate kernel</a:t>
                </a:r>
              </a:p>
              <a:p>
                <a:pPr marL="0" indent="0">
                  <a:buNone/>
                </a:pPr>
                <a:r>
                  <a:rPr lang="en-US" dirty="0"/>
                  <a:t>Solution lifting algorithm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,ℓ,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for minimization problem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7AD00-5CCF-4F85-A9BA-34AF12984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BA69AA5-0803-45C0-B978-D45C6977B2F3}"/>
              </a:ext>
            </a:extLst>
          </p:cNvPr>
          <p:cNvSpPr/>
          <p:nvPr/>
        </p:nvSpPr>
        <p:spPr>
          <a:xfrm>
            <a:off x="5537737" y="3332747"/>
            <a:ext cx="2085474" cy="818148"/>
          </a:xfrm>
          <a:prstGeom prst="wedgeRoundRectCallout">
            <a:avLst>
              <a:gd name="adj1" fmla="val -20634"/>
              <a:gd name="adj2" fmla="val 11073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Always minimum, also for maximization problems</a:t>
            </a:r>
            <a:endParaRPr lang="en-N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A5EF4D6C-3AFE-45B4-8318-E134E29F94C3}"/>
                  </a:ext>
                </a:extLst>
              </p:cNvPr>
              <p:cNvSpPr/>
              <p:nvPr/>
            </p:nvSpPr>
            <p:spPr>
              <a:xfrm>
                <a:off x="3976841" y="3361623"/>
                <a:ext cx="903168" cy="315227"/>
              </a:xfrm>
              <a:prstGeom prst="wedgeRoundRectCallout">
                <a:avLst>
                  <a:gd name="adj1" fmla="val -27910"/>
                  <a:gd name="adj2" fmla="val -108258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{..}</m:t>
                          </m:r>
                        </m:e>
                      </m:func>
                    </m:oMath>
                  </m:oMathPara>
                </a14:m>
                <a:endParaRPr lang="en-NL" sz="1600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A5EF4D6C-3AFE-45B4-8318-E134E29F9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41" y="3361623"/>
                <a:ext cx="903168" cy="315227"/>
              </a:xfrm>
              <a:prstGeom prst="wedgeRoundRectCallout">
                <a:avLst>
                  <a:gd name="adj1" fmla="val -27910"/>
                  <a:gd name="adj2" fmla="val -108258"/>
                  <a:gd name="adj3" fmla="val 16667"/>
                </a:avLst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42C52DA2-8E74-4E33-B48B-BFC0AE227010}"/>
                  </a:ext>
                </a:extLst>
              </p:cNvPr>
              <p:cNvSpPr/>
              <p:nvPr/>
            </p:nvSpPr>
            <p:spPr>
              <a:xfrm>
                <a:off x="7530932" y="5704096"/>
                <a:ext cx="3118583" cy="818148"/>
              </a:xfrm>
              <a:prstGeom prst="wedgeRoundRectCallout">
                <a:avLst>
                  <a:gd name="adj1" fmla="val -97354"/>
                  <a:gd name="adj2" fmla="val -48258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,ℓ,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𝑂𝑃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,ℓ)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𝑂𝑃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NL" sz="1600" dirty="0"/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42C52DA2-8E74-4E33-B48B-BFC0AE227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932" y="5704096"/>
                <a:ext cx="3118583" cy="818148"/>
              </a:xfrm>
              <a:prstGeom prst="wedgeRoundRectCallout">
                <a:avLst>
                  <a:gd name="adj1" fmla="val -97354"/>
                  <a:gd name="adj2" fmla="val -48258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9485BBE4-9BF0-4470-A180-F15CB29CF6B7}"/>
                  </a:ext>
                </a:extLst>
              </p:cNvPr>
              <p:cNvSpPr/>
              <p:nvPr/>
            </p:nvSpPr>
            <p:spPr>
              <a:xfrm>
                <a:off x="7092216" y="4362651"/>
                <a:ext cx="530995" cy="305602"/>
              </a:xfrm>
              <a:prstGeom prst="wedgeRoundRectCallout">
                <a:avLst>
                  <a:gd name="adj1" fmla="val -87557"/>
                  <a:gd name="adj2" fmla="val -4558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NL" sz="1600" dirty="0"/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9485BBE4-9BF0-4470-A180-F15CB29CF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16" y="4362651"/>
                <a:ext cx="530995" cy="305602"/>
              </a:xfrm>
              <a:prstGeom prst="wedgeRoundRectCallout">
                <a:avLst>
                  <a:gd name="adj1" fmla="val -87557"/>
                  <a:gd name="adj2" fmla="val -455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3108226-5180-40CC-A69E-3CCD932853C8}"/>
              </a:ext>
            </a:extLst>
          </p:cNvPr>
          <p:cNvSpPr/>
          <p:nvPr/>
        </p:nvSpPr>
        <p:spPr>
          <a:xfrm>
            <a:off x="308008" y="4610502"/>
            <a:ext cx="1655546" cy="382604"/>
          </a:xfrm>
          <a:prstGeom prst="wedgeRoundRectCallout">
            <a:avLst>
              <a:gd name="adj1" fmla="val 60785"/>
              <a:gd name="adj2" fmla="val -2586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Independent set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24267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DDD5E50-0659-4CE4-87C8-16E9022B69F1}"/>
                  </a:ext>
                </a:extLst>
              </p:cNvPr>
              <p:cNvSpPr/>
              <p:nvPr/>
            </p:nvSpPr>
            <p:spPr>
              <a:xfrm>
                <a:off x="2536481" y="4049497"/>
                <a:ext cx="1988598" cy="11452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DDD5E50-0659-4CE4-87C8-16E9022B6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81" y="4049497"/>
                <a:ext cx="1988598" cy="11452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F64EF0F-7120-483A-9D1C-D890886C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Turing Kernelization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0CD6E-5C41-4466-BB65-F01E33680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-approximate Turing Kernel</a:t>
                </a:r>
              </a:p>
              <a:p>
                <a:r>
                  <a:rPr lang="en-US" dirty="0"/>
                  <a:t>Turing kernel, but</a:t>
                </a:r>
              </a:p>
              <a:p>
                <a:pPr lvl="1"/>
                <a:r>
                  <a:rPr lang="en-US" dirty="0"/>
                  <a:t>The oracle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-approximate for some (unknown)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output must be guaranteed to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-approximate</a:t>
                </a: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0CD6E-5C41-4466-BB65-F01E33680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B4ADB0-0B03-4423-93DA-0FB6A14A94A1}"/>
                  </a:ext>
                </a:extLst>
              </p:cNvPr>
              <p:cNvSpPr txBox="1"/>
              <p:nvPr/>
            </p:nvSpPr>
            <p:spPr>
              <a:xfrm>
                <a:off x="3405521" y="3616939"/>
                <a:ext cx="250518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B4ADB0-0B03-4423-93DA-0FB6A14A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521" y="3616939"/>
                <a:ext cx="250518" cy="369332"/>
              </a:xfrm>
              <a:prstGeom prst="rect">
                <a:avLst/>
              </a:prstGeom>
              <a:blipFill>
                <a:blip r:embed="rId4"/>
                <a:stretch>
                  <a:fillRect l="-17073" r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2FBC4FF-54E4-4F26-ABEE-91F037417D25}"/>
                  </a:ext>
                </a:extLst>
              </p:cNvPr>
              <p:cNvSpPr/>
              <p:nvPr/>
            </p:nvSpPr>
            <p:spPr>
              <a:xfrm>
                <a:off x="2729566" y="4245436"/>
                <a:ext cx="536061" cy="53713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2FBC4FF-54E4-4F26-ABEE-91F037417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66" y="4245436"/>
                <a:ext cx="536061" cy="53713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F01530-DA46-4DBE-9F4D-121BF6E6A0B2}"/>
              </a:ext>
            </a:extLst>
          </p:cNvPr>
          <p:cNvCxnSpPr/>
          <p:nvPr/>
        </p:nvCxnSpPr>
        <p:spPr>
          <a:xfrm>
            <a:off x="2536481" y="3979680"/>
            <a:ext cx="198859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523F1B-D943-4B95-8ECC-C63ECFD67EAA}"/>
              </a:ext>
            </a:extLst>
          </p:cNvPr>
          <p:cNvSpPr/>
          <p:nvPr/>
        </p:nvSpPr>
        <p:spPr>
          <a:xfrm>
            <a:off x="4684993" y="4591060"/>
            <a:ext cx="836579" cy="1915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68484FB-DBB2-4938-B608-6C693A1169F7}"/>
              </a:ext>
            </a:extLst>
          </p:cNvPr>
          <p:cNvSpPr/>
          <p:nvPr/>
        </p:nvSpPr>
        <p:spPr>
          <a:xfrm>
            <a:off x="6415729" y="4591059"/>
            <a:ext cx="1264617" cy="1915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3F170CFF-4FD9-4705-87F8-B46576B8E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2822" y="428031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8E1284-9030-4695-B89C-D2F432C80C14}"/>
              </a:ext>
            </a:extLst>
          </p:cNvPr>
          <p:cNvSpPr txBox="1"/>
          <p:nvPr/>
        </p:nvSpPr>
        <p:spPr>
          <a:xfrm>
            <a:off x="4935723" y="3910984"/>
            <a:ext cx="198859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Poly time</a:t>
            </a:r>
            <a:endParaRPr lang="en-NL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574C98D-8C6A-4FD9-A8F9-B220FDAC3173}"/>
                  </a:ext>
                </a:extLst>
              </p:cNvPr>
              <p:cNvSpPr/>
              <p:nvPr/>
            </p:nvSpPr>
            <p:spPr>
              <a:xfrm>
                <a:off x="8001150" y="4245436"/>
                <a:ext cx="1988599" cy="840623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-approximate solution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574C98D-8C6A-4FD9-A8F9-B220FDAC3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50" y="4245436"/>
                <a:ext cx="1988599" cy="840623"/>
              </a:xfrm>
              <a:prstGeom prst="roundRect">
                <a:avLst/>
              </a:prstGeom>
              <a:blipFill>
                <a:blip r:embed="rId8"/>
                <a:stretch>
                  <a:fillRect r="-917"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F2F0AAB2-7C66-410A-A08B-FFAA9700F0D6}"/>
              </a:ext>
            </a:extLst>
          </p:cNvPr>
          <p:cNvSpPr/>
          <p:nvPr/>
        </p:nvSpPr>
        <p:spPr>
          <a:xfrm>
            <a:off x="5730179" y="5175453"/>
            <a:ext cx="417215" cy="777190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pic>
        <p:nvPicPr>
          <p:cNvPr id="14" name="Graphic 13" descr="Gears">
            <a:extLst>
              <a:ext uri="{FF2B5EF4-FFF2-40B4-BE49-F238E27FC236}">
                <a16:creationId xmlns:a16="http://schemas.microsoft.com/office/drawing/2014/main" id="{174B720D-958F-439E-A997-67BDD4294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5200" y="6063706"/>
            <a:ext cx="469703" cy="46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9B5F6E-F2C6-4F34-9989-E191423ABF79}"/>
                  </a:ext>
                </a:extLst>
              </p:cNvPr>
              <p:cNvSpPr txBox="1"/>
              <p:nvPr/>
            </p:nvSpPr>
            <p:spPr>
              <a:xfrm>
                <a:off x="5188016" y="6078187"/>
                <a:ext cx="1530417" cy="553998"/>
              </a:xfrm>
              <a:prstGeom prst="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-approx.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oracle</a:t>
                </a:r>
                <a:endParaRPr lang="en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9B5F6E-F2C6-4F34-9989-E191423AB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016" y="6078187"/>
                <a:ext cx="153041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D1FDD9-AECA-4AE3-A1E4-FD8AA9A9F2FA}"/>
                  </a:ext>
                </a:extLst>
              </p:cNvPr>
              <p:cNvSpPr txBox="1"/>
              <p:nvPr/>
            </p:nvSpPr>
            <p:spPr>
              <a:xfrm>
                <a:off x="6235961" y="5398885"/>
                <a:ext cx="1116532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Instances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endParaRPr lang="en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D1FDD9-AECA-4AE3-A1E4-FD8AA9A9F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61" y="5398885"/>
                <a:ext cx="1116532" cy="553998"/>
              </a:xfrm>
              <a:prstGeom prst="rect">
                <a:avLst/>
              </a:prstGeom>
              <a:blipFill>
                <a:blip r:embed="rId10"/>
                <a:stretch>
                  <a:fillRect l="-12568" t="-14286" r="-17486" b="-24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715518-8CFC-4AEE-8EED-11F06AA86F50}"/>
              </a:ext>
            </a:extLst>
          </p:cNvPr>
          <p:cNvCxnSpPr>
            <a:cxnSpLocks/>
          </p:cNvCxnSpPr>
          <p:nvPr/>
        </p:nvCxnSpPr>
        <p:spPr>
          <a:xfrm flipH="1">
            <a:off x="2536481" y="3979680"/>
            <a:ext cx="43322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0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D80C-E82C-46D2-9290-CC8CFD9D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Turing Kernels, when?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F5078-432A-4B1F-803F-9DB8236D3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is it possible to aim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-approximate Turing kernel</a:t>
                </a:r>
              </a:p>
              <a:p>
                <a:r>
                  <a:rPr lang="en-US" dirty="0"/>
                  <a:t>The problem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-FPT-</a:t>
                </a:r>
                <a:r>
                  <a:rPr lang="en-US" dirty="0" err="1"/>
                  <a:t>approximable</a:t>
                </a:r>
                <a:endParaRPr lang="en-US" dirty="0"/>
              </a:p>
              <a:p>
                <a:r>
                  <a:rPr lang="en-US" dirty="0"/>
                  <a:t>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approximable</a:t>
                </a:r>
                <a:r>
                  <a:rPr lang="en-US" dirty="0"/>
                  <a:t> in polynomial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is only useful, when</a:t>
                </a:r>
              </a:p>
              <a:p>
                <a:r>
                  <a:rPr lang="en-US" dirty="0"/>
                  <a:t>The best-known Turing kernel is too </a:t>
                </a:r>
                <a:r>
                  <a:rPr lang="en-US" dirty="0">
                    <a:solidFill>
                      <a:srgbClr val="C00000"/>
                    </a:solidFill>
                  </a:rPr>
                  <a:t>large</a:t>
                </a:r>
              </a:p>
              <a:p>
                <a:pPr lvl="1"/>
                <a:r>
                  <a:rPr lang="en-US" dirty="0"/>
                  <a:t>Ideally, evidence that no polynomial Turing kernel exists</a:t>
                </a:r>
              </a:p>
              <a:p>
                <a:r>
                  <a:rPr lang="en-US" dirty="0"/>
                  <a:t>The best-known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-approximate kernel is also </a:t>
                </a:r>
                <a:r>
                  <a:rPr lang="en-US" dirty="0">
                    <a:solidFill>
                      <a:srgbClr val="C00000"/>
                    </a:solidFill>
                  </a:rPr>
                  <a:t>large</a:t>
                </a:r>
              </a:p>
              <a:p>
                <a:pPr lvl="1"/>
                <a:r>
                  <a:rPr lang="en-US" dirty="0"/>
                  <a:t>Ideally, proof of nonexistence, but this seems much harder to come by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F5078-432A-4B1F-803F-9DB8236D3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E795E-2296-4023-8E04-2211673F4202}"/>
                  </a:ext>
                </a:extLst>
              </p:cNvPr>
              <p:cNvSpPr txBox="1"/>
              <p:nvPr/>
            </p:nvSpPr>
            <p:spPr>
              <a:xfrm>
                <a:off x="0" y="3108942"/>
                <a:ext cx="12192000" cy="374905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36000" tIns="180000" rIns="936000" bIns="180000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Theorem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If a decidable problem has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-approximate Turing kernel, it has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-approximation algorithm that runs in FPT time.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Proof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Simply run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-approximate Turing kernel, replacing oracle calls by calls to any algorithm solving the problem. Running time is bounded by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+mj-lt"/>
                  </a:rPr>
                  <a:t>(size of TK)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+mj-lt"/>
                  </a:rPr>
                  <a:t>running time of </a:t>
                </a:r>
                <a:r>
                  <a:rPr lang="en-US" sz="2400" b="0" i="0" dirty="0" err="1">
                    <a:solidFill>
                      <a:schemeClr val="tx1"/>
                    </a:solidFill>
                    <a:latin typeface="+mj-lt"/>
                  </a:rPr>
                  <a:t>approxTK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+mj-lt"/>
                  </a:rPr>
                  <a:t>poly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E795E-2296-4023-8E04-2211673F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08942"/>
                <a:ext cx="12192000" cy="3749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0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>
            <a:lumMod val="90000"/>
          </a:schemeClr>
        </a:solidFill>
        <a:ln/>
      </a:spPr>
      <a:bodyPr wrap="square" lIns="936000" tIns="180000" rIns="936000" bIns="180000" rtlCol="0">
        <a:spAutoFit/>
      </a:bodyPr>
      <a:lstStyle>
        <a:defPPr algn="l">
          <a:defRPr sz="2400" dirty="0" smtClean="0">
            <a:solidFill>
              <a:schemeClr val="accent1"/>
            </a:solidFill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8300</TotalTime>
  <Words>3168</Words>
  <Application>Microsoft Office PowerPoint</Application>
  <PresentationFormat>Widescreen</PresentationFormat>
  <Paragraphs>650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Approximate Turing Kernels for Problems Parameterized by Treewidth</vt:lpstr>
      <vt:lpstr>Kernelization</vt:lpstr>
      <vt:lpstr>Beyond kernelization</vt:lpstr>
      <vt:lpstr>Turing Kernelization</vt:lpstr>
      <vt:lpstr>Turing Kernelization: Example</vt:lpstr>
      <vt:lpstr>Towards approximate kernelization</vt:lpstr>
      <vt:lpstr>Approximate kernelization</vt:lpstr>
      <vt:lpstr>Approximate Turing Kernelization</vt:lpstr>
      <vt:lpstr>Approximate Turing Kernels, when?</vt:lpstr>
      <vt:lpstr>Our results</vt:lpstr>
      <vt:lpstr>Approximate Turing kernel checklist</vt:lpstr>
      <vt:lpstr>Treewidth</vt:lpstr>
      <vt:lpstr>Nice tree decompositions</vt:lpstr>
      <vt:lpstr>Approximate Turing kernel for  Independent Set</vt:lpstr>
      <vt:lpstr>Independent Set</vt:lpstr>
      <vt:lpstr>Independent Set</vt:lpstr>
      <vt:lpstr>Finding a separator</vt:lpstr>
      <vt:lpstr>Size of A</vt:lpstr>
      <vt:lpstr>Finding a separator</vt:lpstr>
      <vt:lpstr>Independent Set</vt:lpstr>
      <vt:lpstr>Independent Set</vt:lpstr>
      <vt:lpstr>Independent Set: Correctness</vt:lpstr>
      <vt:lpstr>Approximate Turing kernel for  Vertex Cover</vt:lpstr>
      <vt:lpstr>Vertex Cover</vt:lpstr>
      <vt:lpstr>Finding a separator</vt:lpstr>
      <vt:lpstr>NO Turing kernel for  Vertex Cover</vt:lpstr>
      <vt:lpstr>Turing kernel lower bound</vt:lpstr>
      <vt:lpstr>Turing kernel lower bound</vt:lpstr>
      <vt:lpstr>Approximate Turing kernel for  Connected Vertex Cover</vt:lpstr>
      <vt:lpstr>Connected Vertex Cover</vt:lpstr>
      <vt:lpstr>Connected Vertex Cover</vt:lpstr>
      <vt:lpstr>Subconnected tree decompositions</vt:lpstr>
      <vt:lpstr>Connected Vertex Cover</vt:lpstr>
      <vt:lpstr>Connected Vertex Cover</vt:lpstr>
      <vt:lpstr>Connected Vertex Cover</vt:lpstr>
      <vt:lpstr>Connected Vertex Cover</vt:lpstr>
      <vt:lpstr>Approximate Turing kernel for  Friendly Problems</vt:lpstr>
      <vt:lpstr>Ingredients for our ATK</vt:lpstr>
      <vt:lpstr>Example: Feedback vertex set</vt:lpstr>
      <vt:lpstr>A general strategy (minimization)</vt:lpstr>
      <vt:lpstr>Approximate Turing kernels Conclusions and future work</vt:lpstr>
      <vt:lpstr>Summary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Pieterse</dc:creator>
  <cp:lastModifiedBy>Astrid Pieterse</cp:lastModifiedBy>
  <cp:revision>223</cp:revision>
  <dcterms:created xsi:type="dcterms:W3CDTF">2020-06-04T08:51:17Z</dcterms:created>
  <dcterms:modified xsi:type="dcterms:W3CDTF">2020-06-15T11:43:00Z</dcterms:modified>
</cp:coreProperties>
</file>