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92" r:id="rId3"/>
    <p:sldId id="325" r:id="rId4"/>
    <p:sldId id="322" r:id="rId5"/>
    <p:sldId id="323" r:id="rId6"/>
    <p:sldId id="324" r:id="rId7"/>
    <p:sldId id="327" r:id="rId8"/>
    <p:sldId id="315" r:id="rId9"/>
    <p:sldId id="335" r:id="rId10"/>
    <p:sldId id="294" r:id="rId11"/>
    <p:sldId id="272" r:id="rId12"/>
    <p:sldId id="328" r:id="rId13"/>
    <p:sldId id="330" r:id="rId14"/>
    <p:sldId id="331" r:id="rId15"/>
    <p:sldId id="332" r:id="rId16"/>
    <p:sldId id="329" r:id="rId17"/>
    <p:sldId id="297" r:id="rId18"/>
    <p:sldId id="299" r:id="rId19"/>
    <p:sldId id="301" r:id="rId20"/>
    <p:sldId id="298" r:id="rId21"/>
    <p:sldId id="300" r:id="rId22"/>
    <p:sldId id="307" r:id="rId23"/>
    <p:sldId id="296" r:id="rId24"/>
    <p:sldId id="295" r:id="rId25"/>
    <p:sldId id="316" r:id="rId26"/>
    <p:sldId id="308" r:id="rId27"/>
    <p:sldId id="309" r:id="rId28"/>
    <p:sldId id="311" r:id="rId29"/>
    <p:sldId id="310" r:id="rId30"/>
    <p:sldId id="313" r:id="rId31"/>
    <p:sldId id="333" r:id="rId32"/>
    <p:sldId id="334" r:id="rId33"/>
    <p:sldId id="312" r:id="rId34"/>
    <p:sldId id="314" r:id="rId35"/>
  </p:sldIdLst>
  <p:sldSz cx="9144000" cy="6858000" type="screen4x3"/>
  <p:notesSz cx="6797675" cy="9926638"/>
  <p:embeddedFontLst>
    <p:embeddedFont>
      <p:font typeface="Wingdings 2" panose="05020102010507070707" pitchFamily="18" charset="2"/>
      <p:regular r:id="rId37"/>
    </p:embeddedFont>
    <p:embeddedFont>
      <p:font typeface="Fira Sans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0AD"/>
    <a:srgbClr val="0066CC"/>
    <a:srgbClr val="F73131"/>
    <a:srgbClr val="101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987" autoAdjust="0"/>
  </p:normalViewPr>
  <p:slideViewPr>
    <p:cSldViewPr>
      <p:cViewPr varScale="1">
        <p:scale>
          <a:sx n="66" d="100"/>
          <a:sy n="66" d="100"/>
        </p:scale>
        <p:origin x="8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14DBF-4BF8-4261-A1FD-229FCC0873CA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38586-D934-49D2-B1A4-5E4491105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17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38586-D934-49D2-B1A4-5E4491105C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anchor="t">
            <a:normAutofit/>
          </a:bodyPr>
          <a:lstStyle>
            <a:lvl1pPr>
              <a:defRPr sz="360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2pPr>
            <a:lvl3pPr>
              <a:defRPr>
                <a:latin typeface="Fira Sans" panose="020B05030500000200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2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5985-FE58-49CB-9131-66D411AA641F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1DF3-6837-42CD-B4B2-60D9C2F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101073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arxiv.org/pdf/1905.003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Parameterized Complexity of Conflict-free Graph Coloring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59" y="3886200"/>
            <a:ext cx="7290082" cy="2602834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WORKER 2019</a:t>
            </a:r>
          </a:p>
          <a:p>
            <a:endParaRPr lang="en-US" sz="2100" dirty="0"/>
          </a:p>
          <a:p>
            <a:r>
              <a:rPr lang="en-US" sz="2100" dirty="0" smtClean="0"/>
              <a:t>Hans </a:t>
            </a:r>
            <a:r>
              <a:rPr lang="en-US" sz="2100" dirty="0"/>
              <a:t>L. </a:t>
            </a:r>
            <a:r>
              <a:rPr lang="en-US" sz="2100" dirty="0" smtClean="0"/>
              <a:t>Bodlaender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, Sudeshna Kolay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, and </a:t>
            </a:r>
            <a:r>
              <a:rPr lang="en-US" sz="2100" u="sng" dirty="0" smtClean="0"/>
              <a:t>Astrid Pieterse</a:t>
            </a:r>
            <a:r>
              <a:rPr lang="nl-NL" sz="2100" baseline="30000" dirty="0" smtClean="0"/>
              <a:t>3</a:t>
            </a:r>
            <a:endParaRPr lang="nl-NL" sz="2100" dirty="0"/>
          </a:p>
          <a:p>
            <a:endParaRPr lang="nl-NL" sz="2100" u="sng" baseline="30000" dirty="0"/>
          </a:p>
          <a:p>
            <a:endParaRPr lang="nl-NL" sz="2100" u="sng" dirty="0" smtClean="0"/>
          </a:p>
          <a:p>
            <a:pPr algn="l"/>
            <a:r>
              <a:rPr lang="nl-NL" sz="1600" baseline="30000" dirty="0" smtClean="0"/>
              <a:t>1 </a:t>
            </a:r>
            <a:r>
              <a:rPr lang="nl-NL" sz="1600" dirty="0" smtClean="0"/>
              <a:t>Utrecht University, The Netherlands</a:t>
            </a:r>
            <a:endParaRPr lang="nl-NL" sz="1600" dirty="0"/>
          </a:p>
          <a:p>
            <a:pPr algn="l"/>
            <a:r>
              <a:rPr lang="nl-NL" sz="1600" baseline="30000" dirty="0" smtClean="0"/>
              <a:t>2 </a:t>
            </a:r>
            <a:r>
              <a:rPr lang="nl-NL" sz="1600" dirty="0" smtClean="0"/>
              <a:t>Ben </a:t>
            </a:r>
            <a:r>
              <a:rPr lang="nl-NL" sz="1600" dirty="0" err="1" smtClean="0"/>
              <a:t>Gurion</a:t>
            </a:r>
            <a:r>
              <a:rPr lang="nl-NL" sz="1600" dirty="0" smtClean="0"/>
              <a:t> University of </a:t>
            </a:r>
            <a:r>
              <a:rPr lang="nl-NL" sz="1600" dirty="0" err="1" smtClean="0"/>
              <a:t>Negev</a:t>
            </a:r>
            <a:r>
              <a:rPr lang="nl-NL" sz="1600" dirty="0" smtClean="0"/>
              <a:t>, </a:t>
            </a:r>
            <a:r>
              <a:rPr lang="nl-NL" sz="1600" dirty="0" err="1" smtClean="0"/>
              <a:t>Israel</a:t>
            </a:r>
            <a:endParaRPr lang="nl-NL" sz="1600" dirty="0" smtClean="0"/>
          </a:p>
          <a:p>
            <a:pPr lvl="0" algn="l"/>
            <a:r>
              <a:rPr lang="nl-NL" sz="1600" baseline="30000" dirty="0" smtClean="0">
                <a:solidFill>
                  <a:prstClr val="black">
                    <a:tint val="75000"/>
                  </a:prstClr>
                </a:solidFill>
              </a:rPr>
              <a:t>3 </a:t>
            </a:r>
            <a:r>
              <a:rPr lang="nl-NL" sz="1600" dirty="0" smtClean="0">
                <a:solidFill>
                  <a:prstClr val="black">
                    <a:tint val="75000"/>
                  </a:prstClr>
                </a:solidFill>
              </a:rPr>
              <a:t>Eindhoven University of Technology, The Netherlands</a:t>
            </a:r>
            <a:endParaRPr lang="nl-NL" sz="16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endParaRPr lang="nl-NL" sz="2000" dirty="0" smtClean="0"/>
          </a:p>
          <a:p>
            <a:pPr algn="l"/>
            <a:endParaRPr lang="nl-NL" sz="2000" dirty="0" smtClean="0"/>
          </a:p>
          <a:p>
            <a:pPr algn="l"/>
            <a:endParaRPr lang="nl-NL" sz="2000" baseline="30000" dirty="0" smtClean="0"/>
          </a:p>
          <a:p>
            <a:pPr algn="l"/>
            <a:endParaRPr lang="nl-NL" sz="2000" dirty="0"/>
          </a:p>
          <a:p>
            <a:endParaRPr lang="nl-NL" baseline="30000" dirty="0"/>
          </a:p>
        </p:txBody>
      </p:sp>
    </p:spTree>
    <p:extLst>
      <p:ext uri="{BB962C8B-B14F-4D97-AF65-F5344CB8AC3E}">
        <p14:creationId xmlns:p14="http://schemas.microsoft.com/office/powerpoint/2010/main" val="2586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err="1" smtClean="0"/>
                  <a:t>Kernelization</a:t>
                </a:r>
                <a:r>
                  <a:rPr lang="en-US" dirty="0" smtClean="0"/>
                  <a:t> parameterized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by Vertex Cover</a:t>
                </a:r>
                <a:endParaRPr lang="en-US" dirty="0"/>
              </a:p>
              <a:p>
                <a:r>
                  <a:rPr lang="en-US" dirty="0" smtClean="0"/>
                  <a:t>2-CNCF-Coloring has 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polynomial kernel </a:t>
                </a:r>
                <a:r>
                  <a:rPr lang="en-US" dirty="0" smtClean="0"/>
                  <a:t>(up next)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 has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no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polynomial kernel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 </a:t>
                </a:r>
                <a:r>
                  <a:rPr lang="en-US" dirty="0"/>
                  <a:t>has </a:t>
                </a:r>
                <a:r>
                  <a:rPr lang="en-US" dirty="0">
                    <a:solidFill>
                      <a:srgbClr val="AD20AD"/>
                    </a:solidFill>
                  </a:rPr>
                  <a:t>no polynomial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kernel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Both results proven by cross-composition </a:t>
                </a:r>
              </a:p>
              <a:p>
                <a:pPr lvl="1"/>
                <a:r>
                  <a:rPr lang="en-US" dirty="0" smtClean="0"/>
                  <a:t>See </a:t>
                </a:r>
                <a:r>
                  <a:rPr lang="en-US" u="sng" dirty="0" smtClean="0">
                    <a:solidFill>
                      <a:schemeClr val="bg2">
                        <a:lumMod val="50000"/>
                      </a:schemeClr>
                    </a:solidFill>
                    <a:hlinkClick r:id="rId2"/>
                  </a:rPr>
                  <a:t>https</a:t>
                </a:r>
                <a:r>
                  <a:rPr lang="en-US" u="sng" dirty="0">
                    <a:solidFill>
                      <a:schemeClr val="bg2">
                        <a:lumMod val="50000"/>
                      </a:schemeClr>
                    </a:solidFill>
                    <a:hlinkClick r:id="rId2"/>
                  </a:rPr>
                  <a:t>://arxiv.org/pdf/1905.00305</a:t>
                </a:r>
                <a:endParaRPr lang="en-US" u="sng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1400" baseline="30000" dirty="0" smtClean="0"/>
                  <a:t>1</a:t>
                </a:r>
                <a:r>
                  <a:rPr lang="en-US" sz="1400" dirty="0" smtClean="0"/>
                  <a:t>Unless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sz="14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8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general reduction rule</a:t>
            </a:r>
            <a:endParaRPr lang="en-US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</a:t>
                </a:r>
              </a:p>
              <a:p>
                <a:endParaRPr lang="en-US" dirty="0"/>
              </a:p>
              <a:p>
                <a:r>
                  <a:rPr lang="en-US" sz="1200" dirty="0" smtClean="0"/>
                  <a:t>[Based </a:t>
                </a:r>
                <a:r>
                  <a:rPr lang="en-US" sz="1200" dirty="0"/>
                  <a:t>on  Gargano and  </a:t>
                </a:r>
                <a:r>
                  <a:rPr lang="en-US" sz="1200" dirty="0" err="1" smtClean="0"/>
                  <a:t>Rescigno</a:t>
                </a:r>
                <a:r>
                  <a:rPr lang="en-US" sz="1200" dirty="0" smtClean="0"/>
                  <a:t>, TCS 2015, Lemma 6]</a:t>
                </a: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0">
                <a:blip r:embed="rId3"/>
                <a:stretch>
                  <a:fillRect t="-3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0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21985" y="3609002"/>
            <a:ext cx="810008" cy="207002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2861981" y="4689014"/>
            <a:ext cx="810009" cy="18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61981" y="4869016"/>
            <a:ext cx="810009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71990" y="4869016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1990" y="4689014"/>
            <a:ext cx="630007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61981" y="4329010"/>
            <a:ext cx="746368" cy="656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71990" y="4689014"/>
            <a:ext cx="630007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1990" y="5049018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211996" y="513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number of twins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. Suppose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. 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remove the others.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491987" y="4509012"/>
            <a:ext cx="360004" cy="720008"/>
          </a:xfrm>
          <a:prstGeom prst="roundRect">
            <a:avLst/>
          </a:prstGeom>
          <a:noFill/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671989" y="5049017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3491987" y="4689013"/>
            <a:ext cx="360004" cy="720008"/>
          </a:xfrm>
          <a:prstGeom prst="arc">
            <a:avLst>
              <a:gd name="adj1" fmla="val 16166214"/>
              <a:gd name="adj2" fmla="val 5376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71990" y="3969006"/>
            <a:ext cx="630007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61981" y="3699003"/>
            <a:ext cx="810009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61981" y="4329010"/>
            <a:ext cx="810009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6198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6198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71989" y="3969005"/>
            <a:ext cx="1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81988" y="3879005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671990" y="4509012"/>
            <a:ext cx="630007" cy="18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71990" y="4329010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81988" y="387900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1988" y="423900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81988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81988" y="4959016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81988" y="531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1995" y="378900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11996" y="441901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71980" y="360900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71979" y="423900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7197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21984" y="5139019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4" y="5139019"/>
                <a:ext cx="36869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21995" y="4959017"/>
            <a:ext cx="391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F73131"/>
                </a:solidFill>
                <a:sym typeface="Wingdings 2" panose="05020102010507070707" pitchFamily="18" charset="2"/>
              </a:rPr>
              <a:t></a:t>
            </a:r>
            <a:endParaRPr lang="en-US" sz="2500" b="1" dirty="0">
              <a:solidFill>
                <a:srgbClr val="F7313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211996" y="477901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1980" y="477901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81979" y="4599013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1979" y="5049018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21995" y="4599013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81979" y="4059007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5" grpId="0"/>
      <p:bldP spid="35" grpId="1"/>
      <p:bldP spid="32" grpId="0"/>
      <p:bldP spid="52" grpId="0"/>
      <p:bldP spid="53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742013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012015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5382009" y="4329010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382009" y="4329010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321975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91977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1961971" y="4329010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1961971" y="4329010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the resulting graph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-CNCF-Colorable</a:t>
                </a:r>
              </a:p>
              <a:p>
                <a:pPr lvl="1"/>
                <a:r>
                  <a:rPr lang="en-US" dirty="0"/>
                  <a:t>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similarly, ensuring that each vertex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keeps its conflict-free neighbor (if any)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2771980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1980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61980" y="4689013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6197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6197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71979" y="5049017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81978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11985" y="513901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7196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2" idx="6"/>
            <a:endCxn id="19" idx="2"/>
          </p:cNvCxnSpPr>
          <p:nvPr/>
        </p:nvCxnSpPr>
        <p:spPr>
          <a:xfrm>
            <a:off x="2861980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H="1">
            <a:off x="2051972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92007" y="423900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2051972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7"/>
            <a:endCxn id="19" idx="3"/>
          </p:cNvCxnSpPr>
          <p:nvPr/>
        </p:nvCxnSpPr>
        <p:spPr>
          <a:xfrm flipV="1">
            <a:off x="2835619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192018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92018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382008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382008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02016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92007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36" idx="6"/>
            <a:endCxn id="42" idx="2"/>
          </p:cNvCxnSpPr>
          <p:nvPr/>
        </p:nvCxnSpPr>
        <p:spPr>
          <a:xfrm>
            <a:off x="6282018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1" idx="6"/>
          </p:cNvCxnSpPr>
          <p:nvPr/>
        </p:nvCxnSpPr>
        <p:spPr>
          <a:xfrm flipH="1">
            <a:off x="5472010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7" idx="1"/>
          </p:cNvCxnSpPr>
          <p:nvPr/>
        </p:nvCxnSpPr>
        <p:spPr>
          <a:xfrm>
            <a:off x="5472010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7"/>
            <a:endCxn id="42" idx="3"/>
          </p:cNvCxnSpPr>
          <p:nvPr/>
        </p:nvCxnSpPr>
        <p:spPr>
          <a:xfrm flipV="1">
            <a:off x="6255657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3851992" y="4779015"/>
            <a:ext cx="900010" cy="1800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871970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292008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2321975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5742013" y="3969006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591977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6012015" y="4509012"/>
            <a:ext cx="360004" cy="720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5382010" y="4329011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5382010" y="4329011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292009" y="4239010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 flipH="1" flipV="1">
            <a:off x="1961972" y="4329011"/>
            <a:ext cx="810008" cy="72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961972" y="4329011"/>
            <a:ext cx="810008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871971" y="423901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-CNCF-Colorable</a:t>
                </a:r>
              </a:p>
              <a:p>
                <a:pPr lvl="1"/>
                <a:r>
                  <a:rPr lang="en-US" dirty="0"/>
                  <a:t>Use the same coloring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a removed vertex, color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a color already used twice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Observe that such a color exists!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/>
          <p:nvPr/>
        </p:nvCxnSpPr>
        <p:spPr>
          <a:xfrm flipV="1">
            <a:off x="2771980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771980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61980" y="4689013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961970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961970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771979" y="5049017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681978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11985" y="513901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71969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974" y="3969006"/>
                <a:ext cx="36388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78" y="4149008"/>
                <a:ext cx="36869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6" idx="6"/>
            <a:endCxn id="73" idx="2"/>
          </p:cNvCxnSpPr>
          <p:nvPr/>
        </p:nvCxnSpPr>
        <p:spPr>
          <a:xfrm>
            <a:off x="2861980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72" idx="6"/>
          </p:cNvCxnSpPr>
          <p:nvPr/>
        </p:nvCxnSpPr>
        <p:spPr>
          <a:xfrm flipH="1">
            <a:off x="2051972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7" idx="1"/>
          </p:cNvCxnSpPr>
          <p:nvPr/>
        </p:nvCxnSpPr>
        <p:spPr>
          <a:xfrm>
            <a:off x="2051972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7" idx="7"/>
            <a:endCxn id="73" idx="3"/>
          </p:cNvCxnSpPr>
          <p:nvPr/>
        </p:nvCxnSpPr>
        <p:spPr>
          <a:xfrm flipV="1">
            <a:off x="2835619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68" y="3789004"/>
                <a:ext cx="39356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192018" y="4329010"/>
            <a:ext cx="630007" cy="3600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192018" y="5049018"/>
            <a:ext cx="0" cy="540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382008" y="5049017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382008" y="4689013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102016" y="495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292007" y="522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2" y="3969006"/>
                <a:ext cx="3638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’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4149008"/>
                <a:ext cx="36869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13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90" idx="6"/>
            <a:endCxn id="96" idx="2"/>
          </p:cNvCxnSpPr>
          <p:nvPr/>
        </p:nvCxnSpPr>
        <p:spPr>
          <a:xfrm>
            <a:off x="6282018" y="4689013"/>
            <a:ext cx="45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95" idx="6"/>
          </p:cNvCxnSpPr>
          <p:nvPr/>
        </p:nvCxnSpPr>
        <p:spPr>
          <a:xfrm flipH="1">
            <a:off x="5472010" y="4689014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91" idx="1"/>
          </p:cNvCxnSpPr>
          <p:nvPr/>
        </p:nvCxnSpPr>
        <p:spPr>
          <a:xfrm>
            <a:off x="5472010" y="4779015"/>
            <a:ext cx="656367" cy="2063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1" idx="7"/>
            <a:endCxn id="96" idx="3"/>
          </p:cNvCxnSpPr>
          <p:nvPr/>
        </p:nvCxnSpPr>
        <p:spPr>
          <a:xfrm flipV="1">
            <a:off x="6255657" y="4752654"/>
            <a:ext cx="502728" cy="232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6" y="3789004"/>
                <a:ext cx="4427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102016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102017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732024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292008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292008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871970" y="468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681978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2681979" y="4959017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311986" y="459901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871970" y="522902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311986" y="513901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/>
          <p:cNvSpPr/>
          <p:nvPr/>
        </p:nvSpPr>
        <p:spPr>
          <a:xfrm rot="10800000">
            <a:off x="3941993" y="4779015"/>
            <a:ext cx="900010" cy="1800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871970" y="4239009"/>
            <a:ext cx="180002" cy="18000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482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 we apply this rule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exhaustively</a:t>
                </a:r>
                <a:r>
                  <a:rPr lang="en-US" dirty="0" smtClean="0"/>
                  <a:t>,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Number of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by definition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Number of vertices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Number of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 vertices </a:t>
                </a:r>
                <a:r>
                  <a:rPr lang="en-US" dirty="0" smtClean="0"/>
                  <a:t>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Exponential</a:t>
                </a:r>
                <a:r>
                  <a:rPr lang="en-US" dirty="0" smtClean="0"/>
                  <a:t>, unless we can somehow bound the number of </a:t>
                </a:r>
                <a:r>
                  <a:rPr lang="en-US" dirty="0" smtClean="0">
                    <a:solidFill>
                      <a:srgbClr val="AD20AD"/>
                    </a:solidFill>
                  </a:rPr>
                  <a:t>high-degree</a:t>
                </a:r>
                <a:r>
                  <a:rPr lang="en-US" dirty="0" smtClean="0"/>
                  <a:t>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48266"/>
              </a:xfrm>
              <a:blipFill rotWithShape="0">
                <a:blip r:embed="rId2"/>
                <a:stretch>
                  <a:fillRect l="-1111" t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Polynomial</a:t>
            </a:r>
            <a:r>
              <a:rPr lang="en-US" dirty="0" smtClean="0">
                <a:solidFill>
                  <a:srgbClr val="F73131"/>
                </a:solidFill>
              </a:rPr>
              <a:t> </a:t>
            </a:r>
            <a:r>
              <a:rPr lang="en-US" dirty="0" smtClean="0"/>
              <a:t>kernel for </a:t>
            </a:r>
            <a:br>
              <a:rPr lang="en-US" dirty="0" smtClean="0"/>
            </a:br>
            <a:r>
              <a:rPr lang="en-US" dirty="0" smtClean="0"/>
              <a:t>2-CNCF-Coloring</a:t>
            </a:r>
            <a:br>
              <a:rPr lang="en-US" dirty="0" smtClean="0"/>
            </a:br>
            <a:r>
              <a:rPr lang="en-US" dirty="0" smtClean="0">
                <a:solidFill>
                  <a:srgbClr val="0066CC"/>
                </a:solidFill>
              </a:rPr>
              <a:t>Extension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Parameterized by Vertex Cover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extension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9"/>
                <a:ext cx="8229600" cy="2201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2-CNCF-Coloring Extension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with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 and partial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 extended to a 2-CNCF-coloring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9"/>
                <a:ext cx="8229600" cy="2201172"/>
              </a:xfrm>
              <a:blipFill rotWithShape="0">
                <a:blip r:embed="rId3"/>
                <a:stretch>
                  <a:fillRect l="-1111" t="-2216" r="-222" b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401987" y="4059007"/>
            <a:ext cx="540006" cy="180002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671990" y="5319020"/>
            <a:ext cx="0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>
            <a:off x="3491988" y="4959016"/>
            <a:ext cx="360004" cy="720008"/>
          </a:xfrm>
          <a:prstGeom prst="arc">
            <a:avLst>
              <a:gd name="adj1" fmla="val 16166214"/>
              <a:gd name="adj2" fmla="val 537654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761991" y="4959016"/>
            <a:ext cx="540006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861981" y="4239008"/>
            <a:ext cx="810009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861981" y="4599012"/>
            <a:ext cx="810009" cy="27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2" idx="1"/>
          </p:cNvCxnSpPr>
          <p:nvPr/>
        </p:nvCxnSpPr>
        <p:spPr>
          <a:xfrm>
            <a:off x="2861981" y="4869016"/>
            <a:ext cx="746369" cy="3863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861981" y="5319020"/>
            <a:ext cx="810009" cy="27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861981" y="4959016"/>
            <a:ext cx="810009" cy="63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71990" y="4239008"/>
            <a:ext cx="630007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71990" y="4419010"/>
            <a:ext cx="630007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71990" y="4419010"/>
            <a:ext cx="630007" cy="54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71990" y="4959016"/>
            <a:ext cx="63000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671990" y="5499022"/>
            <a:ext cx="630007" cy="18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71990" y="5319020"/>
            <a:ext cx="630007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581989" y="414900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81989" y="450901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81989" y="486901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81989" y="522901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989" y="558902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1996" y="432900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1996" y="486901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11996" y="540902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771980" y="4239008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71980" y="4779014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71980" y="549902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1992" y="378900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11996" y="432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11996" y="540902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11996" y="486901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771980" y="549902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71980" y="477901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771980" y="423900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562011" y="4779015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ira Sans" panose="020B0604020202020204" charset="0"/>
              </a:rPr>
              <a:t>This is a </a:t>
            </a:r>
            <a:r>
              <a:rPr lang="en-US" sz="2400" dirty="0" smtClean="0">
                <a:solidFill>
                  <a:srgbClr val="0066CC"/>
                </a:solidFill>
                <a:latin typeface="Fira Sans" panose="020B0604020202020204" charset="0"/>
              </a:rPr>
              <a:t>yes</a:t>
            </a:r>
            <a:r>
              <a:rPr lang="en-US" sz="2400" dirty="0" smtClean="0">
                <a:latin typeface="Fira Sans" panose="020B0604020202020204" charset="0"/>
              </a:rPr>
              <a:t>-instance!</a:t>
            </a:r>
            <a:endParaRPr lang="en-US" sz="2400" dirty="0">
              <a:latin typeface="Fir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5" grpId="0" animBg="1"/>
      <p:bldP spid="58" grpId="0" animBg="1"/>
      <p:bldP spid="60" grpId="0" animBg="1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Trivial reduction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If at any point there is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whose neighborhood contains at least two red and two blue vertices under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:r>
                  <a:rPr lang="en-US" b="1" dirty="0" smtClean="0"/>
                  <a:t>NO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491988" y="3699003"/>
            <a:ext cx="54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41993" y="3248998"/>
            <a:ext cx="90001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1994" y="3699003"/>
            <a:ext cx="630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41993" y="3699003"/>
            <a:ext cx="90001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51992" y="405900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51992" y="315899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01987" y="360900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360900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41993" y="360900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1994" y="3338999"/>
                <a:ext cx="270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94" y="3338999"/>
                <a:ext cx="27000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652012" y="3699003"/>
            <a:ext cx="54000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2017" y="3248998"/>
            <a:ext cx="90001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02017" y="3699003"/>
            <a:ext cx="90001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12016" y="405900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12016" y="315899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2011" y="360900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02017" y="360900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02017" y="360900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2018" y="3338999"/>
                <a:ext cx="270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8" y="3338999"/>
                <a:ext cx="270003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9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low-degree vertices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Apply known reduction rule: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size at most 2</a:t>
                </a:r>
              </a:p>
              <a:p>
                <a:r>
                  <a:rPr lang="en-US" dirty="0" smtClean="0"/>
                  <a:t>Mark 3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there are less than three, mark all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Delete</a:t>
                </a:r>
                <a:r>
                  <a:rPr lang="en-US" dirty="0" smtClean="0"/>
                  <a:t> all unmarked vertices of degree 1 and 2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Number of vertices </a:t>
                </a:r>
                <a:r>
                  <a:rPr lang="en-US" dirty="0">
                    <a:solidFill>
                      <a:srgbClr val="0066CC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0066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(by definition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Number of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vertices not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Number of </a:t>
                </a:r>
                <a:r>
                  <a:rPr lang="en-US" dirty="0">
                    <a:solidFill>
                      <a:srgbClr val="0066CC"/>
                    </a:solidFill>
                  </a:rPr>
                  <a:t>degree-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3</a:t>
                </a:r>
                <a:r>
                  <a:rPr lang="en-US" dirty="0"/>
                  <a:t> vertices not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Possibly </a:t>
                </a:r>
                <a:r>
                  <a:rPr lang="en-US" dirty="0" smtClean="0"/>
                  <a:t>many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  <a:blipFill rotWithShape="0">
                <a:blip r:embed="rId2"/>
                <a:stretch>
                  <a:fillRect l="-1111" t="-884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5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Conflict-free graph 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-CNCF-Coloring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(with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Is it possible to assign every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 color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there is a color occurring exactly once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Related: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</a:t>
                </a:r>
              </a:p>
              <a:p>
                <a:r>
                  <a:rPr lang="en-US" dirty="0" smtClean="0"/>
                  <a:t>Considers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open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	neighborhoods </a:t>
                </a:r>
                <a:r>
                  <a:rPr lang="en-US" dirty="0" smtClean="0"/>
                  <a:t>instead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6192018" y="3789004"/>
            <a:ext cx="72000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192018" y="4419011"/>
            <a:ext cx="108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82019" y="4779015"/>
            <a:ext cx="990011" cy="99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72010" y="4779015"/>
            <a:ext cx="180002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472010" y="4419011"/>
            <a:ext cx="72000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72010" y="5049018"/>
            <a:ext cx="810009" cy="72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92008" y="4149008"/>
            <a:ext cx="90001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92008" y="4149008"/>
            <a:ext cx="180002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012017" y="423901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92028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92008" y="486901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2017" y="5589024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112006" y="396900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32024" y="360900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12016" y="4239009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32024" y="360900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092028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12006" y="396900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92008" y="486901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102017" y="5589024"/>
            <a:ext cx="360004" cy="3600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431954" y="1808982"/>
                <a:ext cx="8229600" cy="5582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7313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F73131"/>
                    </a:solidFill>
                  </a:rPr>
                  <a:t>-C</a:t>
                </a:r>
                <a:r>
                  <a:rPr lang="en-US" dirty="0" smtClean="0"/>
                  <a:t>losed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N</a:t>
                </a:r>
                <a:r>
                  <a:rPr lang="en-US" dirty="0" smtClean="0"/>
                  <a:t>eighborhood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C</a:t>
                </a:r>
                <a:r>
                  <a:rPr lang="en-US" dirty="0" smtClean="0"/>
                  <a:t>onflict-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F</a:t>
                </a:r>
                <a:r>
                  <a:rPr lang="en-US" dirty="0" smtClean="0"/>
                  <a:t>ree </a:t>
                </a:r>
                <a:r>
                  <a:rPr lang="en-US" dirty="0" smtClean="0">
                    <a:solidFill>
                      <a:srgbClr val="F73131"/>
                    </a:solidFill>
                  </a:rPr>
                  <a:t>Coloring</a:t>
                </a:r>
                <a:endParaRPr lang="en-US" dirty="0">
                  <a:solidFill>
                    <a:srgbClr val="F73131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4" y="1808982"/>
                <a:ext cx="8229600" cy="558215"/>
              </a:xfrm>
              <a:prstGeom prst="rect">
                <a:avLst/>
              </a:prstGeom>
              <a:blipFill rotWithShape="0">
                <a:blip r:embed="rId3"/>
                <a:stretch>
                  <a:fillRect l="-222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build="p"/>
      <p:bldP spid="47" grpI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7002027" y="3969005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452032" y="36990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112006" y="3969005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562011" y="36990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311986" y="3969006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61991" y="369900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01967" y="3969006"/>
            <a:ext cx="540006" cy="144001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051972" y="369900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51962" y="4509011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51962" y="4149007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1962" y="4689013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1962" y="4689013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high-degree vertices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dirty="0"/>
                  <a:t>d</a:t>
                </a:r>
                <a:r>
                  <a:rPr lang="en-US" dirty="0" smtClean="0"/>
                  <a:t>o the following.</a:t>
                </a:r>
              </a:p>
              <a:p>
                <a:r>
                  <a:rPr lang="en-US" dirty="0" smtClean="0"/>
                  <a:t>Extend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by 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conflict-free</a:t>
                </a:r>
              </a:p>
              <a:p>
                <a:pPr lvl="1"/>
                <a:r>
                  <a:rPr lang="en-US" dirty="0" smtClean="0"/>
                  <a:t>This uniquely determines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61961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81969" y="405900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81969" y="441901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81969" y="477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81969" y="513901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861981" y="4509011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61981" y="4149007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61981" y="4689013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61981" y="4689013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771980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91988" y="405900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91988" y="441901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91988" y="477901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91988" y="5139018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662001" y="4509011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62001" y="4149007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62001" y="4689013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62001" y="4689013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572000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92008" y="405900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92008" y="441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92008" y="477901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92008" y="513901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552022" y="4509011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552022" y="4149007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52022" y="4689013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552022" y="4689013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462021" y="4599012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82029" y="405900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82029" y="441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82029" y="477901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182029" y="5139018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61961" y="459901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459901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1980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62021" y="459901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6192018" y="3248998"/>
            <a:ext cx="810008" cy="2070023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6462021" y="4869017"/>
            <a:ext cx="360004" cy="3600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462021" y="4509013"/>
            <a:ext cx="360004" cy="3600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6462021" y="4149009"/>
            <a:ext cx="360004" cy="3600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6462021" y="3789005"/>
            <a:ext cx="360004" cy="3600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62021" y="3429001"/>
            <a:ext cx="360004" cy="36000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D20A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3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300" dirty="0" smtClean="0"/>
                  <a:t>, mark 2 red and 2 blue neighbors in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300" dirty="0" smtClean="0"/>
              </a:p>
              <a:p>
                <a:r>
                  <a:rPr lang="en-US" sz="2300" dirty="0" smtClean="0"/>
                  <a:t>If there are no two red/blue neighbors, mark all red/blue neighbors</a:t>
                </a:r>
              </a:p>
              <a:p>
                <a:pPr marL="0" indent="0">
                  <a:buNone/>
                </a:pPr>
                <a:endParaRPr lang="en-US" sz="2300" dirty="0" smtClean="0"/>
              </a:p>
              <a:p>
                <a:pPr marL="0" indent="0">
                  <a:buNone/>
                </a:pPr>
                <a:r>
                  <a:rPr lang="en-US" sz="2300" dirty="0" smtClean="0"/>
                  <a:t>Delete all unmarked vertices </a:t>
                </a:r>
              </a:p>
              <a:p>
                <a:pPr marL="0" indent="0">
                  <a:buNone/>
                </a:pPr>
                <a:r>
                  <a:rPr lang="en-US" sz="2300" dirty="0" smtClean="0"/>
                  <a:t>of degree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300" dirty="0" smtClean="0"/>
                  <a:t> 3</a:t>
                </a:r>
                <a:endParaRPr lang="en-US" sz="2300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101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82019" y="315899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D20A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19" y="3158998"/>
                <a:ext cx="36798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6642023" y="3519002"/>
            <a:ext cx="630007" cy="45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642023" y="3879006"/>
            <a:ext cx="630007" cy="9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42023" y="3969007"/>
            <a:ext cx="630007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22015" y="3969007"/>
            <a:ext cx="72000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7" idx="1"/>
          </p:cNvCxnSpPr>
          <p:nvPr/>
        </p:nvCxnSpPr>
        <p:spPr>
          <a:xfrm>
            <a:off x="5922015" y="3969007"/>
            <a:ext cx="656368" cy="656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22015" y="3969007"/>
            <a:ext cx="760433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42023" y="3519002"/>
            <a:ext cx="630007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" idx="7"/>
          </p:cNvCxnSpPr>
          <p:nvPr/>
        </p:nvCxnSpPr>
        <p:spPr>
          <a:xfrm flipV="1">
            <a:off x="6705663" y="3519003"/>
            <a:ext cx="566367" cy="746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42023" y="3609003"/>
            <a:ext cx="630007" cy="27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642023" y="3879006"/>
            <a:ext cx="630007" cy="45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6"/>
          </p:cNvCxnSpPr>
          <p:nvPr/>
        </p:nvCxnSpPr>
        <p:spPr>
          <a:xfrm flipV="1">
            <a:off x="6732024" y="4239011"/>
            <a:ext cx="540006" cy="9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182029" y="342900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32014" y="387900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642023" y="4689015"/>
            <a:ext cx="630007" cy="45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42023" y="5049019"/>
            <a:ext cx="630007" cy="90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182029" y="504901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192018" y="4959018"/>
                <a:ext cx="363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8" y="4959018"/>
                <a:ext cx="36388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>
            <a:stCxn id="8" idx="7"/>
            <a:endCxn id="14" idx="3"/>
          </p:cNvCxnSpPr>
          <p:nvPr/>
        </p:nvCxnSpPr>
        <p:spPr>
          <a:xfrm flipV="1">
            <a:off x="6705663" y="4302650"/>
            <a:ext cx="502727" cy="6827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182029" y="414900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092028" y="3248999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42013" y="3699004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5922015" y="3969007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922015" y="4329011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922015" y="4509013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832014" y="441901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092028" y="3969007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642023" y="3879006"/>
            <a:ext cx="630007" cy="117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82029" y="3789005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2022" y="495901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092028" y="3609003"/>
            <a:ext cx="429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endParaRPr lang="en-US" sz="2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742013" y="4239010"/>
            <a:ext cx="3914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sym typeface="Wingdings 2" panose="05020102010507070707" pitchFamily="18" charset="2"/>
              </a:rPr>
              <a:t></a:t>
            </a:r>
            <a:endParaRPr lang="en-US" sz="2500" b="1" dirty="0">
              <a:solidFill>
                <a:srgbClr val="C00000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6642023" y="4329011"/>
            <a:ext cx="0" cy="45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6642023" y="3519002"/>
            <a:ext cx="0" cy="45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552022" y="351900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2022" y="459901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2022" y="387900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2022" y="423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7" grpId="0" animBg="1"/>
      <p:bldP spid="87" grpId="1" animBg="1"/>
      <p:bldP spid="85" grpId="0" animBg="1"/>
      <p:bldP spid="85" grpId="1" animBg="1"/>
      <p:bldP spid="83" grpId="0" animBg="1"/>
      <p:bldP spid="83" grpId="1" animBg="1"/>
      <p:bldP spid="11" grpId="0" animBg="1"/>
      <p:bldP spid="11" grpId="1" animBg="1"/>
      <p:bldP spid="12" grpId="0"/>
      <p:bldP spid="12" grpId="1"/>
      <p:bldP spid="73" grpId="0"/>
      <p:bldP spid="75" grpId="0"/>
      <p:bldP spid="91" grpId="0" animBg="1"/>
      <p:bldP spid="101" grpId="0"/>
      <p:bldP spid="74" grpId="0"/>
      <p:bldP spid="105" grpId="0"/>
      <p:bldP spid="10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mark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 vertices for each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high-degree vertices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remain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Combined with removing low-degree vertices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2 vertices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degree-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3 vertices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vertices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sz="1400" baseline="30000" dirty="0" smtClean="0"/>
              </a:p>
              <a:p>
                <a:pPr marL="0" indent="0">
                  <a:buNone/>
                </a:pPr>
                <a:r>
                  <a:rPr lang="en-US" sz="1400" baseline="30000" dirty="0" smtClean="0"/>
                  <a:t>1</a:t>
                </a:r>
                <a:r>
                  <a:rPr lang="en-US" sz="1400" dirty="0" smtClean="0"/>
                  <a:t> Unless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1400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517232"/>
              </a:xfrm>
              <a:blipFill rotWithShape="0">
                <a:blip r:embed="rId2"/>
                <a:stretch>
                  <a:fillRect l="-1111" t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420" y="5139019"/>
                <a:ext cx="9252520" cy="120032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 </a:t>
                </a: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2-CNCF-Coloring Extension parameterized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 has a kernel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, and no kernel</a:t>
                </a:r>
                <a:r>
                  <a:rPr lang="en-US" sz="2400" baseline="30000" dirty="0" smtClean="0">
                    <a:latin typeface="Fira Sans" panose="020B0503050000020004" pitchFamily="34" charset="0"/>
                  </a:rPr>
                  <a:t>1</a:t>
                </a:r>
                <a:r>
                  <a:rPr lang="en-US" sz="2400" dirty="0" smtClean="0">
                    <a:latin typeface="Fira Sans" panose="020B0503050000020004" pitchFamily="34" charset="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20" y="5139019"/>
                <a:ext cx="9252520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5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Polynomial kernel for </a:t>
            </a:r>
            <a:br>
              <a:rPr lang="en-US" dirty="0" smtClean="0"/>
            </a:br>
            <a:r>
              <a:rPr lang="en-US" dirty="0" smtClean="0"/>
              <a:t>2-CNCF-Coloring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Parameterized by Vertex Cover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generalized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18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give a generalized kernel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-Polynomial root CSP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of equalities over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, where each equality is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polynomial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Parameter: </a:t>
                </a: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number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Question: </a:t>
                </a:r>
                <a:r>
                  <a:rPr lang="en-US" dirty="0" smtClean="0"/>
                  <a:t>Does there exist an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satisfying all equalities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Example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-Poly </a:t>
                </a:r>
                <a:r>
                  <a:rPr lang="en-US" dirty="0" smtClean="0"/>
                  <a:t>root CSP: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Satisfied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18269"/>
              </a:xfrm>
              <a:blipFill rotWithShape="0">
                <a:blip r:embed="rId2"/>
                <a:stretch>
                  <a:fillRect l="-1111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8520" y="4689014"/>
                <a:ext cx="9252520" cy="15762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 </a:t>
                </a:r>
                <a:r>
                  <a:rPr lang="en-US" sz="1400" dirty="0" smtClean="0">
                    <a:solidFill>
                      <a:srgbClr val="AD20AD"/>
                    </a:solidFill>
                    <a:latin typeface="Fira Sans" panose="020B05030500000200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[</a:t>
                </a:r>
                <a:r>
                  <a:rPr lang="en-US" sz="1400" dirty="0">
                    <a:solidFill>
                      <a:srgbClr val="AD20AD"/>
                    </a:solidFill>
                    <a:latin typeface="Fira Sans" panose="020B0503050000020004" pitchFamily="34" charset="0"/>
                  </a:rPr>
                  <a:t>more on this </a:t>
                </a:r>
                <a:r>
                  <a:rPr lang="en-US" sz="1400" dirty="0" smtClean="0">
                    <a:solidFill>
                      <a:srgbClr val="AD20AD"/>
                    </a:solidFill>
                    <a:latin typeface="Fira Sans" panose="020B0503050000020004" pitchFamily="34" charset="0"/>
                  </a:rPr>
                  <a:t>tomorrow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,</a:t>
                </a:r>
                <a:r>
                  <a:rPr lang="en-US" sz="1400" dirty="0" smtClean="0">
                    <a:solidFill>
                      <a:srgbClr val="AD20AD"/>
                    </a:solidFill>
                    <a:latin typeface="Fira Sans" panose="020B0503050000020004" pitchFamily="34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Jansen </a:t>
                </a:r>
                <a:r>
                  <a:rPr lang="en-US" sz="1400" dirty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and Pieterse,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Fira Sans" panose="020B0503050000020004" pitchFamily="34" charset="0"/>
                  </a:rPr>
                  <a:t>MFCS 2016]</a:t>
                </a:r>
                <a:endParaRPr lang="en-US" sz="1400" dirty="0">
                  <a:solidFill>
                    <a:schemeClr val="tx1"/>
                  </a:solidFill>
                  <a:latin typeface="Fira Sans" panose="020B05030500000200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-Polynomial root CSP has a kernel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 equalities,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Fira Sans" panose="020B0503050000020004" pitchFamily="34" charset="0"/>
                  </a:rPr>
                  <a:t> is the number of variables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Fira Sans" panose="020B0503050000020004" pitchFamily="34" charset="0"/>
                  </a:rPr>
                  <a:t>That is a subset of the original set of equalities!</a:t>
                </a:r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689014"/>
                <a:ext cx="9252520" cy="1576201"/>
              </a:xfrm>
              <a:prstGeom prst="rect">
                <a:avLst/>
              </a:prstGeom>
              <a:blipFill rotWithShape="0">
                <a:blip r:embed="rId3"/>
                <a:stretch>
                  <a:fillRect t="-3089" b="-7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4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r>
              <a:rPr lang="en-US" dirty="0" smtClean="0"/>
              <a:t>: General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Three steps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Reduce the number of low-degree vertices </a:t>
                </a: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Rewrite </a:t>
                </a:r>
                <a:r>
                  <a:rPr lang="en-US" dirty="0"/>
                  <a:t>the problem to an instance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 root </a:t>
                </a:r>
                <a:r>
                  <a:rPr lang="en-US" dirty="0" smtClean="0"/>
                  <a:t>CSP</a:t>
                </a:r>
              </a:p>
              <a:p>
                <a:pPr lvl="1"/>
                <a:r>
                  <a:rPr lang="en-US" dirty="0" smtClean="0"/>
                  <a:t>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Using not too many variables</a:t>
                </a:r>
                <a:endParaRPr lang="en-US" dirty="0"/>
              </a:p>
              <a:p>
                <a:pPr lvl="2"/>
                <a:r>
                  <a:rPr lang="en-US" dirty="0" smtClean="0"/>
                  <a:t>Tricky!</a:t>
                </a: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Apply (</a:t>
                </a:r>
                <a:r>
                  <a:rPr lang="en-US" dirty="0"/>
                  <a:t>known) </a:t>
                </a:r>
                <a:r>
                  <a:rPr lang="en-US" dirty="0" err="1"/>
                  <a:t>kernelization</a:t>
                </a:r>
                <a:r>
                  <a:rPr lang="en-US" dirty="0"/>
                  <a:t> result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 root CSP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-Polynomial root CSP has a kernel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𝑣𝑎𝑟𝑠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equalities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low-degree vertices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Same as before: marking procedure to reduce the number of degree-1 and 2 vertices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Reduces their number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Add these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Technically, this increases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but we ignore this for simplicity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Rewriting: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Creating an instance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(for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, create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variables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red,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means it is blue</a:t>
                </a:r>
              </a:p>
              <a:p>
                <a:pPr lvl="1"/>
                <a:r>
                  <a:rPr lang="en-US" dirty="0" smtClean="0"/>
                  <a:t>Add the constraint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constraint</a:t>
                </a:r>
                <a:r>
                  <a:rPr lang="en-US" dirty="0" smtClean="0"/>
                  <a:t> on the coloring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Exactly one blue, or exactly one red vertex</a:t>
                </a:r>
              </a:p>
              <a:p>
                <a:pPr lvl="1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add the constraint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Rewriting: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So far,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, constraints</a:t>
                </a:r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Hereby</a:t>
                </a:r>
                <a:endParaRPr lang="en-US" dirty="0"/>
              </a:p>
              <a:p>
                <a:r>
                  <a:rPr lang="en-US" dirty="0"/>
                  <a:t>The two </a:t>
                </a:r>
                <a:r>
                  <a:rPr lang="en-US" dirty="0" smtClean="0"/>
                  <a:t>problem instances are </a:t>
                </a:r>
                <a:r>
                  <a:rPr lang="en-US" dirty="0">
                    <a:solidFill>
                      <a:srgbClr val="0066CC"/>
                    </a:solidFill>
                  </a:rPr>
                  <a:t>equivalent</a:t>
                </a:r>
              </a:p>
              <a:p>
                <a:r>
                  <a:rPr lang="en-US" dirty="0"/>
                  <a:t>We use </a:t>
                </a:r>
                <a:r>
                  <a:rPr lang="en-US" dirty="0">
                    <a:solidFill>
                      <a:srgbClr val="0066CC"/>
                    </a:solidFill>
                  </a:rPr>
                  <a:t>low-degree</a:t>
                </a:r>
                <a:r>
                  <a:rPr lang="en-US" dirty="0"/>
                  <a:t> polynomials (degree-2)</a:t>
                </a:r>
              </a:p>
              <a:p>
                <a:r>
                  <a:rPr lang="en-US" dirty="0" smtClean="0"/>
                  <a:t>As </a:t>
                </a:r>
                <a:r>
                  <a:rPr lang="en-US" dirty="0">
                    <a:solidFill>
                      <a:srgbClr val="AD20AD"/>
                    </a:solidFill>
                  </a:rPr>
                  <a:t>many variables </a:t>
                </a:r>
                <a:r>
                  <a:rPr lang="en-US" dirty="0"/>
                  <a:t>as vertices</a:t>
                </a:r>
              </a:p>
              <a:p>
                <a:pPr lvl="1"/>
                <a:r>
                  <a:rPr lang="en-US" dirty="0" smtClean="0"/>
                  <a:t>Using the known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gives a </a:t>
                </a:r>
                <a:r>
                  <a:rPr lang="en-US" dirty="0"/>
                  <a:t>kernel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useless)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Plan: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reduce the number of variables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the number of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32826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Recall, 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degree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Its coloring is precisely determined by the colors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Idea: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low-degree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(…)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dirty="0" smtClean="0"/>
                  <a:t>, reduces the number of variables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328268"/>
              </a:xfrm>
              <a:blipFill rotWithShape="0">
                <a:blip r:embed="rId2"/>
                <a:stretch>
                  <a:fillRect l="-963" t="-801" r="-889" b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6912026" y="2528990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2031" y="225898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2005" y="2528990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2010" y="225898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21985" y="2528991"/>
            <a:ext cx="540006" cy="1440016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71990" y="22589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1966" y="2528991"/>
            <a:ext cx="540006" cy="144001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1971" y="225898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1961" y="3068996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1961" y="2708992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1961" y="3248998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1961" y="3248998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71960" y="315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91968" y="261899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91968" y="297899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91968" y="333899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91968" y="369900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71980" y="3068996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71980" y="2708992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71980" y="3248998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1980" y="3248998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81979" y="315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01987" y="2618991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01987" y="2978995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01987" y="3338999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01987" y="369900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72000" y="3068996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72000" y="2708992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72000" y="3248998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3248998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481999" y="315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02007" y="261899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02007" y="2978995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02007" y="333899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202007" y="3699003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462021" y="3068996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462021" y="2708992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62021" y="3248998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62021" y="3248998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372020" y="315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92028" y="2618991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2028" y="2978995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92028" y="3338999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092028" y="3699003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71960" y="315899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81999" y="3158997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81979" y="315899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72020" y="3158997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1957" y="297899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7" y="2978995"/>
                <a:ext cx="3693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976" y="297899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76" y="2978995"/>
                <a:ext cx="36933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11996" y="297899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96" y="2978995"/>
                <a:ext cx="3693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102017" y="297899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17" y="2978995"/>
                <a:ext cx="3693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6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301997" y="4059007"/>
            <a:ext cx="720009" cy="1260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81989" y="3879005"/>
            <a:ext cx="540008" cy="810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121995" y="3879005"/>
            <a:ext cx="900012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2007" y="4059007"/>
            <a:ext cx="180000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81989" y="4059007"/>
            <a:ext cx="1440018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01997" y="4959017"/>
            <a:ext cx="90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21995" y="3879005"/>
            <a:ext cx="108001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581989" y="4689014"/>
            <a:ext cx="1620020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21995" y="3879005"/>
            <a:ext cx="180003" cy="1440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581989" y="4689014"/>
            <a:ext cx="72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First, ensure that the neighborhood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“ok”</a:t>
                </a:r>
              </a:p>
              <a:p>
                <a:r>
                  <a:rPr lang="en-US" dirty="0" smtClean="0"/>
                  <a:t>All blue, all red, one red, or one blue</a:t>
                </a:r>
              </a:p>
              <a:p>
                <a:r>
                  <a:rPr lang="en-US" dirty="0" smtClean="0"/>
                  <a:t>Done by an additional equality of degree 4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rgbClr val="0066CC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)(1−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∈{1,4}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∈{0,3}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092028" y="3158997"/>
            <a:ext cx="630007" cy="144001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642024" y="3699002"/>
            <a:ext cx="720008" cy="18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642024" y="3338998"/>
            <a:ext cx="720008" cy="540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42024" y="3879004"/>
            <a:ext cx="720008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42024" y="3879004"/>
            <a:ext cx="720008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552023" y="3789003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72031" y="3248997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72031" y="3609001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72031" y="3969005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72031" y="4329009"/>
            <a:ext cx="180002" cy="1800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82020" y="360900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20" y="3609001"/>
                <a:ext cx="3693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62032" y="3068996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068996"/>
                <a:ext cx="41421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62032" y="3429000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429000"/>
                <a:ext cx="3693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62032" y="3789004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3789004"/>
                <a:ext cx="36933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62032" y="4149008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2" y="4149008"/>
                <a:ext cx="3537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272030" y="3248998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72030" y="3609002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72030" y="3969006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72030" y="4329010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72030" y="4329010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72030" y="3609002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72030" y="3969006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72030" y="3248998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52022" y="3789004"/>
            <a:ext cx="180002" cy="180002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general,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find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∈{1,|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∈{0,|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|−1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interpolating polynomial 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AD20A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AD20AD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AD20AD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AD20A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Has degree 3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 all equalities.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9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Now: variables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800" dirty="0"/>
                  <a:t>, constraints</a:t>
                </a:r>
              </a:p>
              <a:p>
                <a:r>
                  <a:rPr lang="en-US" sz="1800" dirty="0"/>
                  <a:t>For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For all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800" dirty="0" smtClean="0"/>
                  <a:t>With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800" dirty="0" smtClean="0"/>
                  <a:t> substituted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800" dirty="0" smtClean="0"/>
                  <a:t>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 smtClean="0"/>
                  <a:t>: 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)(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)(1−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1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Polynomials have degree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safe</a:t>
                </a:r>
              </a:p>
              <a:p>
                <a:r>
                  <a:rPr lang="en-US" dirty="0" smtClean="0"/>
                  <a:t>One direction, obvious</a:t>
                </a:r>
              </a:p>
              <a:p>
                <a:r>
                  <a:rPr lang="en-US" dirty="0" smtClean="0"/>
                  <a:t>Other direction: additional constraint ensures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chosen such that 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51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obtained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-Poly root CSP instance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variables (actually,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variables suffices)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That is equivalent to the original instance</a:t>
                </a:r>
              </a:p>
              <a:p>
                <a:r>
                  <a:rPr lang="en-US" dirty="0" smtClean="0"/>
                  <a:t>Apply kernel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 smtClean="0"/>
                  <a:t>-Poly root CSP</a:t>
                </a:r>
              </a:p>
              <a:p>
                <a:pPr lvl="1"/>
                <a:r>
                  <a:rPr lang="en-US" dirty="0" smtClean="0"/>
                  <a:t>Instance with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𝑣𝑎𝑟𝑠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equalities</a:t>
                </a:r>
              </a:p>
              <a:p>
                <a:pPr lvl="1"/>
                <a:r>
                  <a:rPr lang="en-US" dirty="0" smtClean="0"/>
                  <a:t>Can be encoded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97169" y="4779015"/>
                <a:ext cx="9252520" cy="18466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1"/>
                <a:r>
                  <a:rPr lang="en-US" sz="2400" dirty="0" smtClean="0">
                    <a:solidFill>
                      <a:srgbClr val="0066CC"/>
                    </a:solidFill>
                    <a:latin typeface="Fira Sans" panose="020B0503050000020004" pitchFamily="34" charset="0"/>
                  </a:rPr>
                  <a:t>Theorem</a:t>
                </a:r>
                <a:endParaRPr lang="en-US" sz="2400" dirty="0">
                  <a:solidFill>
                    <a:srgbClr val="0066CC"/>
                  </a:solidFill>
                  <a:latin typeface="Fira Sans" panose="020B0503050000020004" pitchFamily="34" charset="0"/>
                </a:endParaRPr>
              </a:p>
              <a:p>
                <a:pPr lvl="1"/>
                <a:r>
                  <a:rPr lang="en-US" sz="2400" dirty="0" smtClean="0">
                    <a:latin typeface="Fira Sans" panose="020B0503050000020004" pitchFamily="34" charset="0"/>
                  </a:rPr>
                  <a:t>2-CNCF-Coloring parameterized by Vertex Cover has a generalized kernel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Fira Sans" panose="020B0503050000020004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Fira Sans" panose="020B0503050000020004" pitchFamily="34" charset="0"/>
                  </a:rPr>
                  <a:t>Can be turned into normal kernel of polynomial size</a:t>
                </a:r>
                <a:endParaRPr lang="en-US" sz="2400" dirty="0">
                  <a:latin typeface="Fira Sans" panose="020B0503050000020004" pitchFamily="34" charset="0"/>
                </a:endParaRPr>
              </a:p>
              <a:p>
                <a:endParaRPr lang="en-US" dirty="0">
                  <a:latin typeface="Fira Sans" panose="020B05030500000200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169" y="4779015"/>
                <a:ext cx="9252520" cy="1846659"/>
              </a:xfrm>
              <a:prstGeom prst="rect">
                <a:avLst/>
              </a:prstGeom>
              <a:blipFill rotWithShape="0">
                <a:blip r:embed="rId3"/>
                <a:stretch>
                  <a:fillRect t="-26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9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2-CNCF-Coloring parameterized by vertex cover has a polynomial kernel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-CNCF-Coloring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-ONCF-Coloring do not</a:t>
                </a:r>
              </a:p>
              <a:p>
                <a:pPr lvl="1"/>
                <a:r>
                  <a:rPr lang="en-US" dirty="0" smtClean="0"/>
                  <a:t>Not even for the extension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66CC"/>
                    </a:solidFill>
                  </a:rPr>
                  <a:t>Open questions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bound tight for 2-CNCF-Coloring?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Probably not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Is there an “easier” kernel?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AD20AD"/>
                    </a:solidFill>
                  </a:rPr>
                  <a:t>THANK YOU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 b="-2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17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61991" y="3699003"/>
            <a:ext cx="1170013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671990" y="4059007"/>
            <a:ext cx="1260014" cy="270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71990" y="4329010"/>
            <a:ext cx="1260014" cy="450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761991" y="4059007"/>
            <a:ext cx="1170013" cy="99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61991" y="4689014"/>
            <a:ext cx="1170013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52002" y="3519001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52002" y="4149008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1989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989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2002" y="486901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1989" y="3879005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752002" y="3519001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52002" y="4149008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81989" y="459901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52002" y="486901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81989" y="3879005"/>
            <a:ext cx="540008" cy="810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121995" y="3879005"/>
            <a:ext cx="900012" cy="180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2007" y="4059007"/>
            <a:ext cx="180000" cy="9000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01997" y="4959017"/>
            <a:ext cx="900012" cy="360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581989" y="4689014"/>
            <a:ext cx="72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41993" y="369900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01987" y="4509012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21995" y="5139019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42003" y="387900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22005" y="4779015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r>
                  <a:rPr lang="en-US" dirty="0" smtClean="0"/>
                  <a:t>Petersen graph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282019" y="5409023"/>
            <a:ext cx="360004" cy="63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382009" y="4779015"/>
            <a:ext cx="90001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382009" y="4779015"/>
            <a:ext cx="108001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22015" y="4329010"/>
            <a:ext cx="36000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62011" y="4779015"/>
            <a:ext cx="900012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562011" y="4329010"/>
            <a:ext cx="360004" cy="108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02017" y="522902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462021" y="4779015"/>
            <a:ext cx="630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22015" y="3699003"/>
            <a:ext cx="0" cy="630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52002" y="4779015"/>
            <a:ext cx="6300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92008" y="5409022"/>
            <a:ext cx="270003" cy="540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292008" y="5949028"/>
            <a:ext cx="12600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52022" y="4779015"/>
            <a:ext cx="540006" cy="117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22015" y="3699003"/>
            <a:ext cx="1170013" cy="108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752002" y="4779015"/>
            <a:ext cx="540006" cy="1170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52002" y="3699003"/>
            <a:ext cx="1170013" cy="1080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202007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82009" y="5229020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82019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72020" y="576902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912026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42013" y="3519001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572000" y="4599013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12006" y="5769026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42013" y="4149008"/>
            <a:ext cx="360004" cy="36000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02007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82009" y="5229020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02017" y="5229020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72000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42013" y="3519001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12026" y="4599013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372020" y="5769026"/>
            <a:ext cx="360004" cy="360004"/>
          </a:xfrm>
          <a:prstGeom prst="ellipse">
            <a:avLst/>
          </a:prstGeom>
          <a:solidFill>
            <a:srgbClr val="F7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742013" y="4149008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82019" y="4599013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12006" y="5769026"/>
            <a:ext cx="360004" cy="360004"/>
          </a:xfrm>
          <a:prstGeom prst="ellipse">
            <a:avLst/>
          </a:prstGeom>
          <a:solidFill>
            <a:srgbClr val="00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CNCF-Coloring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How many colors do we need to CNCF-color</a:t>
                </a:r>
              </a:p>
              <a:p>
                <a:r>
                  <a:rPr lang="en-US" dirty="0" smtClean="0"/>
                  <a:t>A clique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		</a:t>
                </a:r>
              </a:p>
              <a:p>
                <a:r>
                  <a:rPr lang="en-US" dirty="0" smtClean="0"/>
                  <a:t>A bipartite graph?		</a:t>
                </a:r>
              </a:p>
              <a:p>
                <a:r>
                  <a:rPr lang="en-US" dirty="0" smtClean="0"/>
                  <a:t>An odd cycle?			</a:t>
                </a:r>
              </a:p>
              <a:p>
                <a:r>
                  <a:rPr lang="en-US" dirty="0" smtClean="0"/>
                  <a:t>Petersen graph</a:t>
                </a:r>
              </a:p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-colorable graph?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108520" y="4689014"/>
            <a:ext cx="925252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2400" dirty="0" smtClean="0">
                <a:solidFill>
                  <a:srgbClr val="0066CC"/>
                </a:solidFill>
                <a:latin typeface="Fira Sans" panose="020B0503050000020004" pitchFamily="34" charset="0"/>
              </a:rPr>
              <a:t>Observation</a:t>
            </a:r>
          </a:p>
          <a:p>
            <a:pPr lvl="1"/>
            <a:r>
              <a:rPr lang="en-US" sz="2400" dirty="0" smtClean="0">
                <a:latin typeface="Fira Sans" panose="020B0503050000020004" pitchFamily="34" charset="0"/>
              </a:rPr>
              <a:t>Any proper coloring is a CNCF-Coloring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ira Sans" panose="020B0503050000020004" pitchFamily="34" charset="0"/>
              </a:rPr>
              <a:t>Each vertex is the uniquely colored vertex in its closed neighborhood</a:t>
            </a:r>
            <a:endParaRPr lang="en-US" dirty="0">
              <a:latin typeface="Fira Sans" panose="020B05030500000200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1998" y="1808982"/>
            <a:ext cx="784763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4842003" y="1808982"/>
                <a:ext cx="784763" cy="2430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ira Sans" panose="020B05030500000200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 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3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D20AD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solidFill>
                      <a:srgbClr val="AD20AD"/>
                    </a:solidFill>
                  </a:rPr>
                  <a:t> k</a:t>
                </a:r>
                <a:endParaRPr lang="en-US" dirty="0">
                  <a:solidFill>
                    <a:srgbClr val="AD20AD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03" y="1808982"/>
                <a:ext cx="784763" cy="2430027"/>
              </a:xfrm>
              <a:prstGeom prst="rect">
                <a:avLst/>
              </a:prstGeom>
              <a:blipFill rotWithShape="0">
                <a:blip r:embed="rId3"/>
                <a:stretch>
                  <a:fillRect l="-1550" t="-2010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>
          <a:xfrm>
            <a:off x="4391998" y="1808982"/>
            <a:ext cx="784763" cy="234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Special case of conflict-free coloring set systems</a:t>
                </a:r>
              </a:p>
              <a:p>
                <a:pPr lvl="1"/>
                <a:r>
                  <a:rPr lang="en-US" dirty="0" smtClean="0"/>
                  <a:t>Sets given by closed (or open) neighborhoods</a:t>
                </a:r>
              </a:p>
              <a:p>
                <a:r>
                  <a:rPr lang="en-US" dirty="0" smtClean="0"/>
                  <a:t>Frequency assignment problems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Studied from a combinatorial perspective</a:t>
                </a:r>
              </a:p>
              <a:p>
                <a:r>
                  <a:rPr lang="en-US" dirty="0" smtClean="0"/>
                  <a:t>CNCF-coloring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66CC"/>
                    </a:solidFill>
                  </a:rPr>
                  <a:t> </a:t>
                </a:r>
                <a:r>
                  <a:rPr lang="en-US" dirty="0" smtClean="0"/>
                  <a:t>colors</a:t>
                </a:r>
              </a:p>
              <a:p>
                <a:pPr marL="457200" lvl="1" indent="0">
                  <a:buNone/>
                </a:pPr>
                <a:r>
                  <a:rPr lang="en-US" sz="1400" dirty="0" smtClean="0"/>
                  <a:t>[</a:t>
                </a:r>
                <a:r>
                  <a:rPr lang="en-US" sz="1400" dirty="0" err="1" smtClean="0"/>
                  <a:t>Pach</a:t>
                </a:r>
                <a:r>
                  <a:rPr lang="en-US" sz="1400" dirty="0" smtClean="0"/>
                  <a:t>, </a:t>
                </a:r>
                <a:r>
                  <a:rPr lang="en-US" sz="1400" dirty="0" err="1" smtClean="0"/>
                  <a:t>Tardos</a:t>
                </a:r>
                <a:r>
                  <a:rPr lang="en-US" sz="1400" dirty="0" smtClean="0"/>
                  <a:t> 2009]</a:t>
                </a:r>
              </a:p>
              <a:p>
                <a:pPr lvl="1"/>
                <a:r>
                  <a:rPr lang="en-US" dirty="0" smtClean="0"/>
                  <a:t>Tight </a:t>
                </a:r>
                <a:r>
                  <a:rPr lang="en-US" sz="1400" dirty="0"/>
                  <a:t>[</a:t>
                </a:r>
                <a:r>
                  <a:rPr lang="en-US" sz="1400" dirty="0" err="1" smtClean="0"/>
                  <a:t>Glebov</a:t>
                </a:r>
                <a:r>
                  <a:rPr lang="en-US" sz="1400" dirty="0"/>
                  <a:t>, </a:t>
                </a:r>
                <a:r>
                  <a:rPr lang="en-US" sz="1400" dirty="0" err="1" smtClean="0"/>
                  <a:t>Szabó</a:t>
                </a:r>
                <a:r>
                  <a:rPr lang="en-US" sz="1400" dirty="0" smtClean="0"/>
                  <a:t>, </a:t>
                </a:r>
                <a:r>
                  <a:rPr lang="en-US" sz="1400" dirty="0" err="1" smtClean="0"/>
                  <a:t>Tardos</a:t>
                </a:r>
                <a:r>
                  <a:rPr lang="en-US" sz="1400" dirty="0" smtClean="0"/>
                  <a:t>, 2014]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9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NP-hard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</a:t>
                </a:r>
                <a:r>
                  <a:rPr lang="en-US" sz="1400" dirty="0"/>
                  <a:t>[Gargano and </a:t>
                </a:r>
                <a:r>
                  <a:rPr lang="en-US" sz="1400" dirty="0" err="1"/>
                  <a:t>Rescigno</a:t>
                </a:r>
                <a:r>
                  <a:rPr lang="en-US" sz="1400" dirty="0"/>
                  <a:t>, TCS, 2015]</a:t>
                </a:r>
              </a:p>
              <a:p>
                <a:r>
                  <a:rPr lang="en-US" dirty="0"/>
                  <a:t>Study parameterized complexity and </a:t>
                </a:r>
                <a:r>
                  <a:rPr lang="en-US" dirty="0" err="1" smtClean="0"/>
                  <a:t>kernelizability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FPT parameterized by  </a:t>
                </a:r>
                <a:r>
                  <a:rPr lang="en-US" sz="1400" dirty="0"/>
                  <a:t>[Gargano and </a:t>
                </a:r>
                <a:r>
                  <a:rPr lang="en-US" sz="1400" dirty="0" err="1"/>
                  <a:t>Rescigno</a:t>
                </a:r>
                <a:r>
                  <a:rPr lang="en-US" sz="1400" dirty="0"/>
                  <a:t>, TCS, 2015</a:t>
                </a:r>
                <a:r>
                  <a:rPr lang="en-US" sz="1400" dirty="0" smtClean="0"/>
                  <a:t>]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Vertex Cover</a:t>
                </a:r>
              </a:p>
              <a:p>
                <a:pPr lvl="2"/>
                <a:r>
                  <a:rPr lang="en-US" dirty="0" smtClean="0"/>
                  <a:t>Neighborhood diversity</a:t>
                </a:r>
              </a:p>
              <a:p>
                <a:pPr lvl="2"/>
                <a:r>
                  <a:rPr lang="en-US" dirty="0" err="1" smtClean="0"/>
                  <a:t>Treewidth</a:t>
                </a:r>
                <a:endParaRPr lang="en-US" dirty="0"/>
              </a:p>
              <a:p>
                <a:pPr lvl="1"/>
                <a:r>
                  <a:rPr lang="en-US" dirty="0"/>
                  <a:t>In this talk: kernels!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6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4944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16098</TotalTime>
  <Words>1145</Words>
  <Application>Microsoft Office PowerPoint</Application>
  <PresentationFormat>On-screen Show (4:3)</PresentationFormat>
  <Paragraphs>429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Wingdings</vt:lpstr>
      <vt:lpstr>Wingdings 2</vt:lpstr>
      <vt:lpstr>Fira Sans</vt:lpstr>
      <vt:lpstr>Calibri</vt:lpstr>
      <vt:lpstr>Cambria Math</vt:lpstr>
      <vt:lpstr>Office Theme</vt:lpstr>
      <vt:lpstr>Parameterized Complexity of Conflict-free Graph Coloring</vt:lpstr>
      <vt:lpstr>Conflict-free graph coloring</vt:lpstr>
      <vt:lpstr>CNCF-Coloring</vt:lpstr>
      <vt:lpstr>CNCF-Coloring</vt:lpstr>
      <vt:lpstr>CNCF-Coloring</vt:lpstr>
      <vt:lpstr>CNCF-Coloring</vt:lpstr>
      <vt:lpstr>CNCF-Coloring</vt:lpstr>
      <vt:lpstr>Background</vt:lpstr>
      <vt:lpstr>Background</vt:lpstr>
      <vt:lpstr>Results</vt:lpstr>
      <vt:lpstr>A general reduction rule</vt:lpstr>
      <vt:lpstr>Reducing number of twins</vt:lpstr>
      <vt:lpstr>Correctness</vt:lpstr>
      <vt:lpstr>Correctness</vt:lpstr>
      <vt:lpstr>Effectiveness</vt:lpstr>
      <vt:lpstr>Polynomial kernel for  2-CNCF-Coloring Extension</vt:lpstr>
      <vt:lpstr>The extension problem</vt:lpstr>
      <vt:lpstr>Trivial reduction rule</vt:lpstr>
      <vt:lpstr>Removing low-degree vertices</vt:lpstr>
      <vt:lpstr>Removing high-degree vertices</vt:lpstr>
      <vt:lpstr>Marking procedure</vt:lpstr>
      <vt:lpstr>Kernel size</vt:lpstr>
      <vt:lpstr>Polynomial kernel for  2-CNCF-Coloring</vt:lpstr>
      <vt:lpstr>A generalized kernel</vt:lpstr>
      <vt:lpstr>Kernelization: General idea</vt:lpstr>
      <vt:lpstr>Removing low-degree vertices</vt:lpstr>
      <vt:lpstr>Rewriting: Basics</vt:lpstr>
      <vt:lpstr>Rewriting: Continued</vt:lpstr>
      <vt:lpstr>Reducing the number of variables</vt:lpstr>
      <vt:lpstr>Reducing the number of variables</vt:lpstr>
      <vt:lpstr>Reducing the number of variables</vt:lpstr>
      <vt:lpstr>Correctness</vt:lpstr>
      <vt:lpstr>Kernelization</vt:lpstr>
      <vt:lpstr>Conclusion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Pieterse, A.</dc:creator>
  <cp:lastModifiedBy>Pieterse, A.</cp:lastModifiedBy>
  <cp:revision>386</cp:revision>
  <dcterms:created xsi:type="dcterms:W3CDTF">2017-08-11T12:58:39Z</dcterms:created>
  <dcterms:modified xsi:type="dcterms:W3CDTF">2019-06-04T11:26:02Z</dcterms:modified>
</cp:coreProperties>
</file>