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58" r:id="rId3"/>
    <p:sldId id="261" r:id="rId4"/>
    <p:sldId id="264" r:id="rId5"/>
    <p:sldId id="262" r:id="rId6"/>
    <p:sldId id="266" r:id="rId7"/>
    <p:sldId id="269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8" y="1622418"/>
            <a:ext cx="3593127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8" y="3677792"/>
            <a:ext cx="3150256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96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C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4711" y="695559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1C6BB13-819E-4B26-9B28-65AB9D5B89A7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7591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C Variant 3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el 2"/>
          <p:cNvSpPr>
            <a:spLocks noGrp="1"/>
          </p:cNvSpPr>
          <p:nvPr>
            <p:ph type="subTitle" idx="1"/>
          </p:nvPr>
        </p:nvSpPr>
        <p:spPr>
          <a:xfrm>
            <a:off x="364712" y="695559"/>
            <a:ext cx="5536556" cy="25217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13823D5-4340-4875-8739-277366A9B14A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1635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C Variant 4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401550" y="5012271"/>
            <a:ext cx="6773337" cy="14308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80E17D6-43DD-434F-A816-6CBCBBA4983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43451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4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 Variant 1 War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8" y="1622418"/>
            <a:ext cx="3593127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8" y="3677792"/>
            <a:ext cx="3150256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876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pagina C Variant 2 War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64711" y="695559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66202F6-20DC-48B3-B8CB-18BDA014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1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8" y="1622418"/>
            <a:ext cx="3593127" cy="196419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8" y="3677792"/>
            <a:ext cx="3150256" cy="27047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81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Variant 3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275487" y="1162800"/>
            <a:ext cx="5871600" cy="12348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8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9" name="Subtitel 2"/>
          <p:cNvSpPr>
            <a:spLocks noGrp="1"/>
          </p:cNvSpPr>
          <p:nvPr>
            <p:ph type="subTitle" idx="1"/>
          </p:nvPr>
        </p:nvSpPr>
        <p:spPr>
          <a:xfrm>
            <a:off x="275488" y="2559600"/>
            <a:ext cx="5871600" cy="1234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180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A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3409" y="1129719"/>
            <a:ext cx="8250257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597209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216D021-73D4-47C7-B3BF-F2630460195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42161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A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336804" y="1129719"/>
            <a:ext cx="6349999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597209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5FCAA71-58E8-414D-93CF-6BFE897AEC98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0750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B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tue_contentpagina_a_vs1_warm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3410" y="1129719"/>
            <a:ext cx="5219002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597209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rgbClr val="003A8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C2EDFFF-4CBF-4BC3-A945-C9BE2CEA77EC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60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B Variant 2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99933" y="1129719"/>
            <a:ext cx="4986870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597209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414B967-688F-4F3A-8B99-830C48BE733F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4938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B Variant 3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691004" y="1129719"/>
            <a:ext cx="5219002" cy="51941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Subtitel 2"/>
          <p:cNvSpPr>
            <a:spLocks noGrp="1"/>
          </p:cNvSpPr>
          <p:nvPr>
            <p:ph type="subTitle" idx="1"/>
          </p:nvPr>
        </p:nvSpPr>
        <p:spPr>
          <a:xfrm>
            <a:off x="597209" y="6472939"/>
            <a:ext cx="1722658" cy="2814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3589E2C-498D-4A1B-815B-2FF650B5CF0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86232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pagina C Variant 1 PMS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 descr="tue_contentpagina_c_vs1_warm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el 2"/>
          <p:cNvSpPr>
            <a:spLocks noGrp="1"/>
          </p:cNvSpPr>
          <p:nvPr>
            <p:ph type="subTitle" idx="1"/>
          </p:nvPr>
        </p:nvSpPr>
        <p:spPr>
          <a:xfrm>
            <a:off x="2183087" y="5401730"/>
            <a:ext cx="6773337" cy="152400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597209" y="6480878"/>
            <a:ext cx="1585878" cy="27349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0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 bwMode="auto">
          <a:xfrm>
            <a:off x="49213" y="6472238"/>
            <a:ext cx="52705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000" b="1">
                <a:solidFill>
                  <a:srgbClr val="003A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FEEF1BB-72EA-40BC-A300-CCE1EE4E712E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6291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12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pitchFamily="12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12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12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12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pitchFamily="12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pitchFamily="12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Kernelization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Astrid Pieterse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 descr=" 21"/>
          <p:cNvSpPr>
            <a:spLocks noGrp="1"/>
          </p:cNvSpPr>
          <p:nvPr>
            <p:ph sz="half" idx="2"/>
          </p:nvPr>
        </p:nvSpPr>
        <p:spPr>
          <a:xfrm>
            <a:off x="3691004" y="1129719"/>
            <a:ext cx="5219002" cy="5194127"/>
          </a:xfrm>
        </p:spPr>
        <p:txBody>
          <a:bodyPr/>
          <a:lstStyle/>
          <a:p>
            <a:pPr>
              <a:buChar char=" "/>
            </a:pPr>
            <a:r>
              <a:rPr lang="en-US" sz="2600" dirty="0" smtClean="0"/>
              <a:t>Rules to reduce input size</a:t>
            </a:r>
          </a:p>
          <a:p>
            <a:r>
              <a:rPr lang="en-US" dirty="0" smtClean="0"/>
              <a:t>Remove vertex without edges</a:t>
            </a:r>
          </a:p>
        </p:txBody>
      </p:sp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  <a:endCxn id="14" idx="2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stCxn id="14" idx="4"/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  <a:endCxn id="14" idx="5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stCxn id="14" idx="3"/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 descr=" 14"/>
          <p:cNvSpPr/>
          <p:nvPr/>
        </p:nvSpPr>
        <p:spPr>
          <a:xfrm>
            <a:off x="1043608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 22"/>
              <p:cNvSpPr txBox="1"/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 descr="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 descr=" 2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</p:spPr>
            <p:txBody>
              <a:bodyPr/>
              <a:lstStyle/>
              <a:p>
                <a:pPr>
                  <a:buChar char=" "/>
                </a:pPr>
                <a:r>
                  <a:rPr lang="en-US" sz="2600" dirty="0" smtClean="0"/>
                  <a:t>Rules to reduce input size</a:t>
                </a:r>
              </a:p>
              <a:p>
                <a:r>
                  <a:rPr lang="en-US" dirty="0" smtClean="0"/>
                  <a:t>Remove vertex without edges</a:t>
                </a:r>
              </a:p>
              <a:p>
                <a:r>
                  <a:rPr lang="en-US" dirty="0" smtClean="0"/>
                  <a:t>Suppose degree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0" descr="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  <a:blipFill rotWithShape="1">
                <a:blip r:embed="rId2"/>
                <a:stretch>
                  <a:fillRect l="-933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 22"/>
              <p:cNvSpPr txBox="1"/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 descr="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Oval 19" descr=" 20"/>
          <p:cNvSpPr/>
          <p:nvPr/>
        </p:nvSpPr>
        <p:spPr>
          <a:xfrm>
            <a:off x="1043608" y="3027060"/>
            <a:ext cx="216024" cy="216024"/>
          </a:xfrm>
          <a:prstGeom prst="ellipse">
            <a:avLst/>
          </a:prstGeom>
          <a:gradFill flip="none" rotWithShape="1">
            <a:gsLst>
              <a:gs pos="49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32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 descr=" 2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</p:spPr>
            <p:txBody>
              <a:bodyPr/>
              <a:lstStyle/>
              <a:p>
                <a:pPr>
                  <a:buChar char=" "/>
                </a:pPr>
                <a:r>
                  <a:rPr lang="en-US" sz="2600" dirty="0" smtClean="0"/>
                  <a:t>Rules to reduce input size</a:t>
                </a:r>
              </a:p>
              <a:p>
                <a:r>
                  <a:rPr lang="en-US" dirty="0" smtClean="0"/>
                  <a:t>Remove vertex without edges</a:t>
                </a:r>
              </a:p>
              <a:p>
                <a:r>
                  <a:rPr lang="en-US" dirty="0" smtClean="0"/>
                  <a:t>Suppose degree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cover,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0" descr="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  <a:blipFill rotWithShape="1">
                <a:blip r:embed="rId2"/>
                <a:stretch>
                  <a:fillRect l="-933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 22"/>
              <p:cNvSpPr txBox="1"/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 descr="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Oval 19" descr=" 20"/>
          <p:cNvSpPr/>
          <p:nvPr/>
        </p:nvSpPr>
        <p:spPr>
          <a:xfrm>
            <a:off x="1043608" y="3027060"/>
            <a:ext cx="216024" cy="216024"/>
          </a:xfrm>
          <a:prstGeom prst="ellipse">
            <a:avLst/>
          </a:prstGeom>
          <a:gradFill flip="none" rotWithShape="1">
            <a:gsLst>
              <a:gs pos="49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32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 descr=" 2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</p:spPr>
            <p:txBody>
              <a:bodyPr/>
              <a:lstStyle/>
              <a:p>
                <a:pPr>
                  <a:buChar char=" "/>
                </a:pPr>
                <a:r>
                  <a:rPr lang="en-US" sz="2600" dirty="0" smtClean="0"/>
                  <a:t>Rules to reduce input size</a:t>
                </a:r>
              </a:p>
              <a:p>
                <a:r>
                  <a:rPr lang="en-US" dirty="0" smtClean="0"/>
                  <a:t>Remove vertex without edges</a:t>
                </a:r>
              </a:p>
              <a:p>
                <a:r>
                  <a:rPr lang="en-US" dirty="0" smtClean="0"/>
                  <a:t>Suppose degree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cover,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Content Placeholder 20" descr="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  <a:blipFill rotWithShape="1">
                <a:blip r:embed="rId2"/>
                <a:stretch>
                  <a:fillRect l="-933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 23"/>
              <p:cNvSpPr txBox="1"/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 descr="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Oval 22" descr=" 20"/>
          <p:cNvSpPr/>
          <p:nvPr/>
        </p:nvSpPr>
        <p:spPr>
          <a:xfrm>
            <a:off x="1043608" y="3028020"/>
            <a:ext cx="216024" cy="216024"/>
          </a:xfrm>
          <a:prstGeom prst="ellipse">
            <a:avLst/>
          </a:prstGeom>
          <a:gradFill flip="none" rotWithShape="1">
            <a:gsLst>
              <a:gs pos="49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32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8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 descr=" 2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</p:spPr>
            <p:txBody>
              <a:bodyPr/>
              <a:lstStyle/>
              <a:p>
                <a:pPr>
                  <a:buChar char=" "/>
                </a:pPr>
                <a:r>
                  <a:rPr lang="en-US" sz="2600" dirty="0" smtClean="0"/>
                  <a:t>Rules to reduce input size</a:t>
                </a:r>
              </a:p>
              <a:p>
                <a:r>
                  <a:rPr lang="en-US" dirty="0" smtClean="0"/>
                  <a:t>Remove vertex without edges</a:t>
                </a:r>
              </a:p>
              <a:p>
                <a:r>
                  <a:rPr lang="en-US" dirty="0" smtClean="0"/>
                  <a:t>Suppose degree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cover,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Content Placeholder 20" descr="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  <a:blipFill rotWithShape="1">
                <a:blip r:embed="rId2"/>
                <a:stretch>
                  <a:fillRect l="-933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 23"/>
              <p:cNvSpPr txBox="1"/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 descr="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Oval 21" descr=" 20"/>
          <p:cNvSpPr/>
          <p:nvPr/>
        </p:nvSpPr>
        <p:spPr>
          <a:xfrm>
            <a:off x="1043608" y="3028020"/>
            <a:ext cx="216024" cy="216024"/>
          </a:xfrm>
          <a:prstGeom prst="ellipse">
            <a:avLst/>
          </a:prstGeom>
          <a:gradFill flip="none" rotWithShape="1">
            <a:gsLst>
              <a:gs pos="49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32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 descr=" 2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</p:spPr>
            <p:txBody>
              <a:bodyPr/>
              <a:lstStyle/>
              <a:p>
                <a:pPr>
                  <a:buChar char=" "/>
                </a:pPr>
                <a:r>
                  <a:rPr lang="en-US" sz="2600" dirty="0" smtClean="0"/>
                  <a:t>Rules to reduce input size</a:t>
                </a:r>
              </a:p>
              <a:p>
                <a:r>
                  <a:rPr lang="en-US" dirty="0" smtClean="0"/>
                  <a:t>Remove vertex without edges</a:t>
                </a:r>
              </a:p>
              <a:p>
                <a:r>
                  <a:rPr lang="en-US" dirty="0" smtClean="0"/>
                  <a:t>Suppose degree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cover,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1" name="Content Placeholder 20" descr="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  <a:blipFill rotWithShape="1">
                <a:blip r:embed="rId2"/>
                <a:stretch>
                  <a:fillRect l="-933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 23"/>
              <p:cNvSpPr txBox="1"/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 descr="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0" descr=" 2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</p:spPr>
            <p:txBody>
              <a:bodyPr/>
              <a:lstStyle/>
              <a:p>
                <a:pPr>
                  <a:buChar char=" "/>
                </a:pPr>
                <a:r>
                  <a:rPr lang="en-US" sz="2600" dirty="0" smtClean="0"/>
                  <a:t>Rules to reduce input size</a:t>
                </a:r>
              </a:p>
              <a:p>
                <a:r>
                  <a:rPr lang="en-US" dirty="0" smtClean="0"/>
                  <a:t>Remove vertex without edges</a:t>
                </a:r>
              </a:p>
              <a:p>
                <a:r>
                  <a:rPr lang="en-US" dirty="0" smtClean="0"/>
                  <a:t>Suppose degree &gt;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Add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to cover, decrease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Apply these rules exhaustively</a:t>
                </a:r>
              </a:p>
              <a:p>
                <a:pPr lvl="1"/>
                <a:r>
                  <a:rPr lang="en-US" dirty="0" smtClean="0"/>
                  <a:t>Every </a:t>
                </a:r>
                <a:r>
                  <a:rPr lang="en-US" smtClean="0"/>
                  <a:t>vertex has </a:t>
                </a:r>
                <a:r>
                  <a:rPr lang="en-US" dirty="0" smtClean="0"/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 we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edges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2 Options</a:t>
                </a:r>
              </a:p>
              <a:p>
                <a:pPr lvl="1"/>
                <a:r>
                  <a:rPr lang="en-US" dirty="0" smtClean="0"/>
                  <a:t>Many edges: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𝑛𝑜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Else: instance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21" name="Content Placeholder 20" descr="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691004" y="1129719"/>
                <a:ext cx="5219002" cy="5194127"/>
              </a:xfrm>
              <a:blipFill rotWithShape="1">
                <a:blip r:embed="rId2"/>
                <a:stretch>
                  <a:fillRect l="-933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 descr=" 23"/>
              <p:cNvSpPr txBox="1"/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 descr="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8832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In this case, </a:t>
            </a:r>
            <a:r>
              <a:rPr lang="en-US" sz="2600" dirty="0"/>
              <a:t>a</a:t>
            </a:r>
            <a:r>
              <a:rPr lang="en-US" sz="2600" dirty="0" smtClean="0"/>
              <a:t> </a:t>
            </a:r>
            <a:r>
              <a:rPr lang="en-US" sz="2600" dirty="0"/>
              <a:t>combination of </a:t>
            </a:r>
            <a:r>
              <a:rPr lang="en-US" sz="2600" dirty="0" smtClean="0"/>
              <a:t>smart rules </a:t>
            </a:r>
            <a:r>
              <a:rPr lang="en-US" sz="2600" dirty="0"/>
              <a:t>can </a:t>
            </a:r>
            <a:r>
              <a:rPr lang="en-US" sz="2600" dirty="0">
                <a:solidFill>
                  <a:schemeClr val="accent2"/>
                </a:solidFill>
              </a:rPr>
              <a:t>provably</a:t>
            </a:r>
            <a:r>
              <a:rPr lang="en-US" sz="2600" i="1" dirty="0">
                <a:solidFill>
                  <a:schemeClr val="accent2"/>
                </a:solidFill>
              </a:rPr>
              <a:t> </a:t>
            </a:r>
            <a:r>
              <a:rPr lang="en-US" sz="2600" dirty="0"/>
              <a:t>shrink the instance size!</a:t>
            </a:r>
          </a:p>
          <a:p>
            <a:r>
              <a:rPr lang="en-US" dirty="0" smtClean="0"/>
              <a:t>But in other cases we </a:t>
            </a:r>
            <a:r>
              <a:rPr lang="en-US" dirty="0"/>
              <a:t>can prove this is </a:t>
            </a:r>
            <a:r>
              <a:rPr lang="en-US" dirty="0" smtClean="0"/>
              <a:t>impossible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/>
              <a:t>Master thesis</a:t>
            </a:r>
          </a:p>
          <a:p>
            <a:r>
              <a:rPr lang="en-US" dirty="0"/>
              <a:t>Considered several graph problems</a:t>
            </a:r>
          </a:p>
          <a:p>
            <a:r>
              <a:rPr lang="en-US" dirty="0"/>
              <a:t>and one from logic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/>
                  <a:t>Current work</a:t>
                </a:r>
              </a:p>
              <a:p>
                <a:r>
                  <a:rPr lang="en-US" dirty="0" smtClean="0"/>
                  <a:t>Constraint satisfaction problems</a:t>
                </a:r>
              </a:p>
              <a:p>
                <a:pPr lvl="1"/>
                <a:r>
                  <a:rPr lang="en-US" dirty="0" smtClean="0"/>
                  <a:t>Number of </a:t>
                </a:r>
                <a:r>
                  <a:rPr lang="en-US" i="1" dirty="0" smtClean="0"/>
                  <a:t>constraints</a:t>
                </a:r>
                <a:r>
                  <a:rPr lang="en-US" dirty="0" smtClean="0"/>
                  <a:t> over variables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∨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¬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∨¬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∧…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express many other problems</a:t>
                </a:r>
              </a:p>
              <a:p>
                <a:pPr lvl="2"/>
                <a:r>
                  <a:rPr lang="en-US" dirty="0" smtClean="0"/>
                  <a:t>Including graph problems</a:t>
                </a:r>
              </a:p>
              <a:p>
                <a:pPr lvl="1"/>
                <a:r>
                  <a:rPr lang="en-US" dirty="0" smtClean="0"/>
                  <a:t>But often NP-hard</a:t>
                </a:r>
              </a:p>
              <a:p>
                <a:pPr lvl="1"/>
                <a:r>
                  <a:rPr lang="en-US" dirty="0" smtClean="0"/>
                  <a:t>When is </a:t>
                </a:r>
                <a:r>
                  <a:rPr lang="en-US" i="1" dirty="0" err="1" smtClean="0"/>
                  <a:t>kernelization</a:t>
                </a:r>
                <a:r>
                  <a:rPr lang="en-US" dirty="0" smtClean="0"/>
                  <a:t> possible?</a:t>
                </a:r>
              </a:p>
              <a:p>
                <a:pPr lvl="2"/>
                <a:r>
                  <a:rPr lang="en-US" dirty="0" smtClean="0"/>
                  <a:t>Parameter: number of variables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631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 smtClean="0"/>
              <a:t>About me</a:t>
            </a:r>
          </a:p>
          <a:p>
            <a:r>
              <a:rPr lang="en-US" dirty="0" smtClean="0"/>
              <a:t>PhD student since September 1</a:t>
            </a:r>
            <a:r>
              <a:rPr lang="en-US" baseline="30000" dirty="0" smtClean="0"/>
              <a:t>st</a:t>
            </a:r>
            <a:r>
              <a:rPr lang="en-US" dirty="0" smtClean="0"/>
              <a:t>, 2015</a:t>
            </a:r>
          </a:p>
          <a:p>
            <a:r>
              <a:rPr lang="en-US" dirty="0" smtClean="0"/>
              <a:t>Eindhoven </a:t>
            </a:r>
          </a:p>
          <a:p>
            <a:r>
              <a:rPr lang="en-US" dirty="0" smtClean="0"/>
              <a:t>Supervisor: Bart Jansen</a:t>
            </a:r>
          </a:p>
          <a:p>
            <a:r>
              <a:rPr lang="en-US" dirty="0" smtClean="0"/>
              <a:t>Promotor: Mark de Berg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Before that</a:t>
            </a:r>
          </a:p>
          <a:p>
            <a:r>
              <a:rPr lang="en-US" dirty="0" smtClean="0"/>
              <a:t>Mathematics and Computer Science bachelor</a:t>
            </a:r>
          </a:p>
          <a:p>
            <a:r>
              <a:rPr lang="en-US" dirty="0" smtClean="0"/>
              <a:t>Computer Science and Engineering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/>
                  <a:t>Algorithms</a:t>
                </a:r>
              </a:p>
              <a:p>
                <a:r>
                  <a:rPr lang="en-US" dirty="0" smtClean="0"/>
                  <a:t>Find fast algorithms to solve problems</a:t>
                </a:r>
              </a:p>
              <a:p>
                <a:r>
                  <a:rPr lang="en-US" dirty="0" smtClean="0"/>
                  <a:t>Some problems are NP-hard 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Solve them anyway?</a:t>
                </a:r>
              </a:p>
              <a:p>
                <a:r>
                  <a:rPr lang="en-US" dirty="0" smtClean="0"/>
                  <a:t>Parameterized problem</a:t>
                </a:r>
              </a:p>
              <a:p>
                <a:pPr lvl="1"/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 the parameter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is the normal input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631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What parameter?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Problem </a:t>
                </a:r>
                <a:r>
                  <a:rPr lang="en-US" i="1" dirty="0" smtClean="0"/>
                  <a:t>easy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small</a:t>
                </a:r>
                <a:endParaRPr lang="en-US" dirty="0"/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620" t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7720" y="5301208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5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720" y="5301208"/>
                <a:ext cx="914400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652120" y="2394216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Number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of nodes</a:t>
            </a:r>
          </a:p>
        </p:txBody>
      </p:sp>
      <p:cxnSp>
        <p:nvCxnSpPr>
          <p:cNvPr id="6" name="Straight Connector 5"/>
          <p:cNvCxnSpPr>
            <a:stCxn id="12" idx="4"/>
            <a:endCxn id="13" idx="0"/>
          </p:cNvCxnSpPr>
          <p:nvPr/>
        </p:nvCxnSpPr>
        <p:spPr>
          <a:xfrm>
            <a:off x="5337860" y="2538232"/>
            <a:ext cx="26228" cy="261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3" idx="3"/>
            <a:endCxn id="16" idx="6"/>
          </p:cNvCxnSpPr>
          <p:nvPr/>
        </p:nvCxnSpPr>
        <p:spPr>
          <a:xfrm flipH="1">
            <a:off x="4910336" y="2922861"/>
            <a:ext cx="402835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4" idx="4"/>
            <a:endCxn id="16" idx="0"/>
          </p:cNvCxnSpPr>
          <p:nvPr/>
        </p:nvCxnSpPr>
        <p:spPr>
          <a:xfrm>
            <a:off x="4838328" y="2682248"/>
            <a:ext cx="0" cy="261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5"/>
            <a:endCxn id="13" idx="1"/>
          </p:cNvCxnSpPr>
          <p:nvPr/>
        </p:nvCxnSpPr>
        <p:spPr>
          <a:xfrm>
            <a:off x="4889245" y="2661157"/>
            <a:ext cx="423926" cy="159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6"/>
            <a:endCxn id="12" idx="2"/>
          </p:cNvCxnSpPr>
          <p:nvPr/>
        </p:nvCxnSpPr>
        <p:spPr>
          <a:xfrm flipV="1">
            <a:off x="4910336" y="2466224"/>
            <a:ext cx="355516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4" idx="3"/>
            <a:endCxn id="15" idx="7"/>
          </p:cNvCxnSpPr>
          <p:nvPr/>
        </p:nvCxnSpPr>
        <p:spPr>
          <a:xfrm flipH="1">
            <a:off x="4334885" y="2661157"/>
            <a:ext cx="452526" cy="303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65852" y="239421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92080" y="2799936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66320" y="253823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211960" y="29439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66320" y="294395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23" idx="4"/>
            <a:endCxn id="24" idx="0"/>
          </p:cNvCxnSpPr>
          <p:nvPr/>
        </p:nvCxnSpPr>
        <p:spPr>
          <a:xfrm>
            <a:off x="1437085" y="2538232"/>
            <a:ext cx="26228" cy="261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4" idx="3"/>
            <a:endCxn id="27" idx="6"/>
          </p:cNvCxnSpPr>
          <p:nvPr/>
        </p:nvCxnSpPr>
        <p:spPr>
          <a:xfrm flipH="1">
            <a:off x="1009561" y="2922861"/>
            <a:ext cx="402835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5" idx="4"/>
            <a:endCxn id="27" idx="0"/>
          </p:cNvCxnSpPr>
          <p:nvPr/>
        </p:nvCxnSpPr>
        <p:spPr>
          <a:xfrm>
            <a:off x="937553" y="2682248"/>
            <a:ext cx="0" cy="261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5" idx="5"/>
            <a:endCxn id="24" idx="1"/>
          </p:cNvCxnSpPr>
          <p:nvPr/>
        </p:nvCxnSpPr>
        <p:spPr>
          <a:xfrm>
            <a:off x="988470" y="2661157"/>
            <a:ext cx="423926" cy="159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5" idx="6"/>
            <a:endCxn id="23" idx="2"/>
          </p:cNvCxnSpPr>
          <p:nvPr/>
        </p:nvCxnSpPr>
        <p:spPr>
          <a:xfrm flipV="1">
            <a:off x="1009561" y="2466224"/>
            <a:ext cx="355516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3"/>
            <a:endCxn id="26" idx="7"/>
          </p:cNvCxnSpPr>
          <p:nvPr/>
        </p:nvCxnSpPr>
        <p:spPr>
          <a:xfrm flipH="1">
            <a:off x="434110" y="2661157"/>
            <a:ext cx="452526" cy="3038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365077" y="23942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1305" y="279993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5545" y="2538232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1185" y="294395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5545" y="294395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29128" y="2283892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(Almost)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acyclic?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5804" y="4916831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 size</a:t>
            </a:r>
          </a:p>
        </p:txBody>
      </p:sp>
      <p:cxnSp>
        <p:nvCxnSpPr>
          <p:cNvPr id="30" name="Straight Connector 29"/>
          <p:cNvCxnSpPr>
            <a:stCxn id="36" idx="4"/>
            <a:endCxn id="37" idx="0"/>
          </p:cNvCxnSpPr>
          <p:nvPr/>
        </p:nvCxnSpPr>
        <p:spPr>
          <a:xfrm>
            <a:off x="3487356" y="4196751"/>
            <a:ext cx="26228" cy="26170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7" idx="3"/>
            <a:endCxn id="40" idx="6"/>
          </p:cNvCxnSpPr>
          <p:nvPr/>
        </p:nvCxnSpPr>
        <p:spPr>
          <a:xfrm flipH="1">
            <a:off x="3059832" y="4581380"/>
            <a:ext cx="402835" cy="93099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8" idx="4"/>
            <a:endCxn id="40" idx="0"/>
          </p:cNvCxnSpPr>
          <p:nvPr/>
        </p:nvCxnSpPr>
        <p:spPr>
          <a:xfrm>
            <a:off x="2987824" y="4340767"/>
            <a:ext cx="0" cy="261704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8" idx="5"/>
          </p:cNvCxnSpPr>
          <p:nvPr/>
        </p:nvCxnSpPr>
        <p:spPr>
          <a:xfrm>
            <a:off x="3038741" y="4319676"/>
            <a:ext cx="423926" cy="1598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8" idx="6"/>
            <a:endCxn id="36" idx="2"/>
          </p:cNvCxnSpPr>
          <p:nvPr/>
        </p:nvCxnSpPr>
        <p:spPr>
          <a:xfrm flipV="1">
            <a:off x="3059832" y="4124743"/>
            <a:ext cx="355516" cy="1440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8" idx="3"/>
            <a:endCxn id="39" idx="7"/>
          </p:cNvCxnSpPr>
          <p:nvPr/>
        </p:nvCxnSpPr>
        <p:spPr>
          <a:xfrm flipH="1">
            <a:off x="2484381" y="4319676"/>
            <a:ext cx="452526" cy="303886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415348" y="4052735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41576" y="4458455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15816" y="4196751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361456" y="4602471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915816" y="4602471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15444" y="4200147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47035" y="4458455"/>
            <a:ext cx="144016" cy="1440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600" dirty="0" smtClean="0"/>
                  <a:t>Can we do preprocessing?</a:t>
                </a:r>
              </a:p>
              <a:p>
                <a:r>
                  <a:rPr lang="en-US" dirty="0" smtClean="0"/>
                  <a:t>Reduce input size </a:t>
                </a:r>
              </a:p>
              <a:p>
                <a:r>
                  <a:rPr lang="en-US" smtClean="0"/>
                  <a:t>Polynomial time</a:t>
                </a:r>
                <a:endParaRPr lang="en-US" dirty="0" smtClean="0"/>
              </a:p>
              <a:p>
                <a:r>
                  <a:rPr lang="en-US" dirty="0" smtClean="0"/>
                  <a:t>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depends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and is hopefully </a:t>
                </a:r>
                <a:r>
                  <a:rPr lang="en-US" i="1" dirty="0" smtClean="0"/>
                  <a:t>small</a:t>
                </a:r>
                <a:r>
                  <a:rPr lang="en-US" dirty="0" smtClean="0"/>
                  <a:t> (polynomial)</a:t>
                </a:r>
              </a:p>
              <a:p>
                <a:r>
                  <a:rPr lang="en-US" dirty="0" err="1" smtClean="0"/>
                  <a:t>Kernelization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Methods have been found to</a:t>
                </a:r>
              </a:p>
              <a:p>
                <a:r>
                  <a:rPr lang="en-US" dirty="0" smtClean="0"/>
                  <a:t>Find such a preprocessing</a:t>
                </a:r>
              </a:p>
              <a:p>
                <a:r>
                  <a:rPr lang="en-US" dirty="0" smtClean="0"/>
                  <a:t>Show it does not exist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1984" t="-1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683568" y="3573016"/>
                <a:ext cx="1440160" cy="792088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73016"/>
                <a:ext cx="1440160" cy="79208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439652" y="2132856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79512" y="908720"/>
                <a:ext cx="2520280" cy="1224136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          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08720"/>
                <a:ext cx="2520280" cy="122413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323528" y="1052736"/>
                <a:ext cx="720080" cy="468052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52736"/>
                <a:ext cx="720080" cy="46805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755576" y="3645024"/>
                <a:ext cx="648072" cy="504056"/>
              </a:xfrm>
              <a:prstGeom prst="roundRect">
                <a:avLst/>
              </a:prstGeom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645024"/>
                <a:ext cx="648072" cy="50405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6068" y="2132856"/>
                <a:ext cx="1099708" cy="914400"/>
              </a:xfrm>
              <a:prstGeom prst="rect">
                <a:avLst/>
              </a:prstGeom>
            </p:spPr>
            <p:txBody>
              <a:bodyPr wrap="none" rtlCol="0" anchor="t">
                <a:normAutofit fontScale="92500"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68" y="2132856"/>
                <a:ext cx="1099708" cy="914400"/>
              </a:xfrm>
              <a:prstGeom prst="rect">
                <a:avLst/>
              </a:prstGeom>
              <a:blipFill rotWithShape="1">
                <a:blip r:embed="rId7"/>
                <a:stretch>
                  <a:fillRect l="-3889" t="-2000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79612" y="4365104"/>
                <a:ext cx="955692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4365104"/>
                <a:ext cx="955692" cy="914400"/>
              </a:xfrm>
              <a:prstGeom prst="rect">
                <a:avLst/>
              </a:prstGeom>
              <a:blipFill rotWithShape="1">
                <a:blip r:embed="rId8"/>
                <a:stretch>
                  <a:fillRect l="-5096" t="-3333" r="-1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69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 descr="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Example: Vertex Cover</a:t>
                </a:r>
              </a:p>
              <a:p>
                <a:r>
                  <a:rPr lang="en-US" dirty="0" smtClean="0"/>
                  <a:t>Subset of vertices such that every edge is covered</a:t>
                </a:r>
              </a:p>
              <a:p>
                <a:endParaRPr lang="en-US" dirty="0"/>
              </a:p>
              <a:p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 smtClean="0"/>
                  <a:t>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Subtitle 1" descr="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982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Placeholder 51" descr=" 5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 descr=" 19"/>
          <p:cNvSpPr/>
          <p:nvPr/>
        </p:nvSpPr>
        <p:spPr>
          <a:xfrm>
            <a:off x="2987824" y="487983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 descr=" 20"/>
          <p:cNvSpPr/>
          <p:nvPr/>
        </p:nvSpPr>
        <p:spPr>
          <a:xfrm>
            <a:off x="1403648" y="36473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22"/>
          <p:cNvSpPr/>
          <p:nvPr/>
        </p:nvSpPr>
        <p:spPr>
          <a:xfrm>
            <a:off x="2267744" y="537550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 descr=" 24"/>
          <p:cNvCxnSpPr>
            <a:stCxn id="20" idx="4"/>
            <a:endCxn id="17" idx="0"/>
          </p:cNvCxnSpPr>
          <p:nvPr/>
        </p:nvCxnSpPr>
        <p:spPr>
          <a:xfrm>
            <a:off x="1511660" y="3863340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 26"/>
          <p:cNvCxnSpPr>
            <a:stCxn id="20" idx="6"/>
            <a:endCxn id="18" idx="2"/>
          </p:cNvCxnSpPr>
          <p:nvPr/>
        </p:nvCxnSpPr>
        <p:spPr>
          <a:xfrm>
            <a:off x="1619672" y="375532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 28"/>
          <p:cNvCxnSpPr>
            <a:stCxn id="18" idx="4"/>
            <a:endCxn id="22" idx="0"/>
          </p:cNvCxnSpPr>
          <p:nvPr/>
        </p:nvCxnSpPr>
        <p:spPr>
          <a:xfrm>
            <a:off x="2375756" y="3863340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descr=" 32"/>
          <p:cNvCxnSpPr>
            <a:stCxn id="19" idx="0"/>
            <a:endCxn id="21" idx="4"/>
          </p:cNvCxnSpPr>
          <p:nvPr/>
        </p:nvCxnSpPr>
        <p:spPr>
          <a:xfrm flipV="1">
            <a:off x="3095836" y="4367396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descr=" 34"/>
          <p:cNvCxnSpPr>
            <a:stCxn id="21" idx="1"/>
            <a:endCxn id="18" idx="5"/>
          </p:cNvCxnSpPr>
          <p:nvPr/>
        </p:nvCxnSpPr>
        <p:spPr>
          <a:xfrm flipH="1" flipV="1">
            <a:off x="2452132" y="3831704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 36"/>
          <p:cNvCxnSpPr>
            <a:stCxn id="18" idx="3"/>
            <a:endCxn id="17" idx="7"/>
          </p:cNvCxnSpPr>
          <p:nvPr/>
        </p:nvCxnSpPr>
        <p:spPr>
          <a:xfrm flipH="1">
            <a:off x="1588036" y="383170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 descr=" 38"/>
          <p:cNvCxnSpPr>
            <a:stCxn id="17" idx="5"/>
            <a:endCxn id="19" idx="2"/>
          </p:cNvCxnSpPr>
          <p:nvPr/>
        </p:nvCxnSpPr>
        <p:spPr>
          <a:xfrm>
            <a:off x="1588036" y="4695800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 descr=" 41"/>
          <p:cNvSpPr txBox="1"/>
          <p:nvPr/>
        </p:nvSpPr>
        <p:spPr>
          <a:xfrm>
            <a:off x="3563888" y="3647316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Correct vertex cover</a:t>
            </a:r>
          </a:p>
        </p:txBody>
      </p:sp>
      <p:sp>
        <p:nvSpPr>
          <p:cNvPr id="18" name="Oval 17" descr=" 18"/>
          <p:cNvSpPr/>
          <p:nvPr/>
        </p:nvSpPr>
        <p:spPr>
          <a:xfrm>
            <a:off x="2267744" y="3647316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 descr=" 21"/>
          <p:cNvSpPr/>
          <p:nvPr/>
        </p:nvSpPr>
        <p:spPr>
          <a:xfrm>
            <a:off x="2987824" y="4151372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 17"/>
          <p:cNvSpPr/>
          <p:nvPr/>
        </p:nvSpPr>
        <p:spPr>
          <a:xfrm>
            <a:off x="1403648" y="4511412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 descr=" 50"/>
          <p:cNvCxnSpPr>
            <a:stCxn id="17" idx="5"/>
            <a:endCxn id="22" idx="1"/>
          </p:cNvCxnSpPr>
          <p:nvPr/>
        </p:nvCxnSpPr>
        <p:spPr>
          <a:xfrm>
            <a:off x="1588036" y="4695800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 descr=" 44"/>
          <p:cNvSpPr txBox="1"/>
          <p:nvPr/>
        </p:nvSpPr>
        <p:spPr>
          <a:xfrm>
            <a:off x="3563888" y="3647316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/>
              <a:t>Inc</a:t>
            </a:r>
            <a:r>
              <a:rPr lang="en-US" dirty="0" smtClean="0">
                <a:solidFill>
                  <a:schemeClr val="tx1"/>
                </a:solidFill>
              </a:rPr>
              <a:t>orrect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 descr="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Example: Vertex Cover</a:t>
                </a:r>
              </a:p>
              <a:p>
                <a:r>
                  <a:rPr lang="en-US" dirty="0" smtClean="0"/>
                  <a:t>Subset of vertices such that every edge is covered</a:t>
                </a:r>
              </a:p>
              <a:p>
                <a:endParaRPr lang="en-US" dirty="0"/>
              </a:p>
              <a:p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 smtClean="0"/>
                  <a:t>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Subtitle 1" descr="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 l="-1982" t="-3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 Placeholder 51" descr=" 5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Oval 18" descr=" 19"/>
          <p:cNvSpPr/>
          <p:nvPr/>
        </p:nvSpPr>
        <p:spPr>
          <a:xfrm>
            <a:off x="2987824" y="487983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 descr=" 20"/>
          <p:cNvSpPr/>
          <p:nvPr/>
        </p:nvSpPr>
        <p:spPr>
          <a:xfrm>
            <a:off x="1403648" y="36473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 descr=" 22"/>
          <p:cNvSpPr/>
          <p:nvPr/>
        </p:nvSpPr>
        <p:spPr>
          <a:xfrm>
            <a:off x="2267744" y="5375508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 descr=" 24"/>
          <p:cNvCxnSpPr>
            <a:stCxn id="20" idx="4"/>
            <a:endCxn id="17" idx="0"/>
          </p:cNvCxnSpPr>
          <p:nvPr/>
        </p:nvCxnSpPr>
        <p:spPr>
          <a:xfrm>
            <a:off x="1511660" y="3863340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descr=" 26"/>
          <p:cNvCxnSpPr>
            <a:stCxn id="20" idx="6"/>
            <a:endCxn id="18" idx="2"/>
          </p:cNvCxnSpPr>
          <p:nvPr/>
        </p:nvCxnSpPr>
        <p:spPr>
          <a:xfrm>
            <a:off x="1619672" y="3755328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 descr=" 28"/>
          <p:cNvCxnSpPr>
            <a:stCxn id="18" idx="4"/>
            <a:endCxn id="22" idx="0"/>
          </p:cNvCxnSpPr>
          <p:nvPr/>
        </p:nvCxnSpPr>
        <p:spPr>
          <a:xfrm>
            <a:off x="2375756" y="3863340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 descr=" 34"/>
          <p:cNvCxnSpPr>
            <a:endCxn id="18" idx="5"/>
          </p:cNvCxnSpPr>
          <p:nvPr/>
        </p:nvCxnSpPr>
        <p:spPr>
          <a:xfrm flipH="1" flipV="1">
            <a:off x="2452132" y="3831704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 descr=" 36"/>
          <p:cNvCxnSpPr>
            <a:stCxn id="18" idx="3"/>
            <a:endCxn id="17" idx="7"/>
          </p:cNvCxnSpPr>
          <p:nvPr/>
        </p:nvCxnSpPr>
        <p:spPr>
          <a:xfrm flipH="1">
            <a:off x="1588036" y="383170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 descr=" 38"/>
          <p:cNvCxnSpPr>
            <a:stCxn id="17" idx="5"/>
            <a:endCxn id="19" idx="2"/>
          </p:cNvCxnSpPr>
          <p:nvPr/>
        </p:nvCxnSpPr>
        <p:spPr>
          <a:xfrm>
            <a:off x="1588036" y="4695800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 descr=" 18"/>
          <p:cNvSpPr/>
          <p:nvPr/>
        </p:nvSpPr>
        <p:spPr>
          <a:xfrm>
            <a:off x="2267744" y="3647316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 17"/>
          <p:cNvSpPr/>
          <p:nvPr/>
        </p:nvSpPr>
        <p:spPr>
          <a:xfrm>
            <a:off x="1403648" y="4511412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 descr=" 45"/>
          <p:cNvSpPr/>
          <p:nvPr/>
        </p:nvSpPr>
        <p:spPr>
          <a:xfrm>
            <a:off x="2987824" y="415137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 descr=" 47"/>
          <p:cNvCxnSpPr/>
          <p:nvPr/>
        </p:nvCxnSpPr>
        <p:spPr>
          <a:xfrm>
            <a:off x="3095836" y="4367396"/>
            <a:ext cx="0" cy="51244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 descr=" 48"/>
          <p:cNvSpPr txBox="1"/>
          <p:nvPr/>
        </p:nvSpPr>
        <p:spPr>
          <a:xfrm>
            <a:off x="3174524" y="45306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Not covered</a:t>
            </a:r>
          </a:p>
        </p:txBody>
      </p:sp>
      <p:cxnSp>
        <p:nvCxnSpPr>
          <p:cNvPr id="50" name="Straight Connector 49" descr=" 50"/>
          <p:cNvCxnSpPr>
            <a:stCxn id="17" idx="5"/>
            <a:endCxn id="22" idx="1"/>
          </p:cNvCxnSpPr>
          <p:nvPr/>
        </p:nvCxnSpPr>
        <p:spPr>
          <a:xfrm>
            <a:off x="1588036" y="4695800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4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 descr=" 2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har char=" "/>
            </a:pPr>
            <a:r>
              <a:rPr lang="en-US" sz="2600" dirty="0" smtClean="0"/>
              <a:t>Rules to reduce input size</a:t>
            </a:r>
          </a:p>
          <a:p>
            <a:pPr>
              <a:buChar char=" "/>
            </a:pPr>
            <a:r>
              <a:rPr lang="en-US" dirty="0" smtClean="0"/>
              <a:t>                           </a:t>
            </a:r>
          </a:p>
        </p:txBody>
      </p:sp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  <a:endCxn id="14" idx="2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stCxn id="14" idx="4"/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  <a:endCxn id="14" idx="5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stCxn id="14" idx="3"/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 descr=" 14"/>
          <p:cNvSpPr/>
          <p:nvPr/>
        </p:nvSpPr>
        <p:spPr>
          <a:xfrm>
            <a:off x="1043608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 20"/>
          <p:cNvSpPr/>
          <p:nvPr/>
        </p:nvSpPr>
        <p:spPr>
          <a:xfrm>
            <a:off x="1090278" y="227687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 22"/>
              <p:cNvSpPr txBox="1"/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 descr="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 descr=" 21"/>
          <p:cNvSpPr>
            <a:spLocks noGrp="1"/>
          </p:cNvSpPr>
          <p:nvPr>
            <p:ph sz="half" idx="2"/>
          </p:nvPr>
        </p:nvSpPr>
        <p:spPr>
          <a:xfrm>
            <a:off x="3691004" y="1129719"/>
            <a:ext cx="5219002" cy="5194127"/>
          </a:xfrm>
        </p:spPr>
        <p:txBody>
          <a:bodyPr/>
          <a:lstStyle/>
          <a:p>
            <a:pPr>
              <a:buChar char=" "/>
            </a:pPr>
            <a:r>
              <a:rPr lang="en-US" sz="2600" dirty="0" smtClean="0"/>
              <a:t>Rules to reduce input size</a:t>
            </a:r>
          </a:p>
          <a:p>
            <a:r>
              <a:rPr lang="en-US" dirty="0" smtClean="0"/>
              <a:t>Remove vertex without edges</a:t>
            </a:r>
          </a:p>
        </p:txBody>
      </p:sp>
      <p:sp>
        <p:nvSpPr>
          <p:cNvPr id="4" name="Oval 3" descr=" 4"/>
          <p:cNvSpPr/>
          <p:nvPr/>
        </p:nvSpPr>
        <p:spPr>
          <a:xfrm>
            <a:off x="1763688" y="425958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 descr=" 5"/>
          <p:cNvSpPr/>
          <p:nvPr/>
        </p:nvSpPr>
        <p:spPr>
          <a:xfrm>
            <a:off x="179512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 descr=" 6"/>
          <p:cNvSpPr/>
          <p:nvPr/>
        </p:nvSpPr>
        <p:spPr>
          <a:xfrm>
            <a:off x="1043608" y="4755252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 descr=" 7"/>
          <p:cNvCxnSpPr>
            <a:stCxn id="5" idx="4"/>
            <a:endCxn id="16" idx="0"/>
          </p:cNvCxnSpPr>
          <p:nvPr/>
        </p:nvCxnSpPr>
        <p:spPr>
          <a:xfrm>
            <a:off x="287524" y="3243084"/>
            <a:ext cx="0" cy="6480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 descr=" 8"/>
          <p:cNvCxnSpPr>
            <a:stCxn id="5" idx="6"/>
            <a:endCxn id="14" idx="2"/>
          </p:cNvCxnSpPr>
          <p:nvPr/>
        </p:nvCxnSpPr>
        <p:spPr>
          <a:xfrm>
            <a:off x="395536" y="313507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 9"/>
          <p:cNvCxnSpPr>
            <a:stCxn id="14" idx="4"/>
            <a:endCxn id="6" idx="0"/>
          </p:cNvCxnSpPr>
          <p:nvPr/>
        </p:nvCxnSpPr>
        <p:spPr>
          <a:xfrm>
            <a:off x="1151620" y="3243084"/>
            <a:ext cx="0" cy="15121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 10"/>
          <p:cNvCxnSpPr>
            <a:stCxn id="4" idx="0"/>
            <a:endCxn id="15" idx="4"/>
          </p:cNvCxnSpPr>
          <p:nvPr/>
        </p:nvCxnSpPr>
        <p:spPr>
          <a:xfrm flipV="1">
            <a:off x="1871700" y="3747140"/>
            <a:ext cx="0" cy="512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 11"/>
          <p:cNvCxnSpPr>
            <a:stCxn id="15" idx="1"/>
            <a:endCxn id="14" idx="5"/>
          </p:cNvCxnSpPr>
          <p:nvPr/>
        </p:nvCxnSpPr>
        <p:spPr>
          <a:xfrm flipH="1" flipV="1">
            <a:off x="1227996" y="3211448"/>
            <a:ext cx="567328" cy="3513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 12"/>
          <p:cNvCxnSpPr>
            <a:stCxn id="14" idx="3"/>
            <a:endCxn id="16" idx="7"/>
          </p:cNvCxnSpPr>
          <p:nvPr/>
        </p:nvCxnSpPr>
        <p:spPr>
          <a:xfrm flipH="1">
            <a:off x="363900" y="3211448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 13"/>
          <p:cNvCxnSpPr>
            <a:stCxn id="16" idx="5"/>
            <a:endCxn id="4" idx="2"/>
          </p:cNvCxnSpPr>
          <p:nvPr/>
        </p:nvCxnSpPr>
        <p:spPr>
          <a:xfrm>
            <a:off x="363900" y="4075544"/>
            <a:ext cx="1399788" cy="29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 descr=" 14"/>
          <p:cNvSpPr/>
          <p:nvPr/>
        </p:nvSpPr>
        <p:spPr>
          <a:xfrm>
            <a:off x="1043608" y="3027060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 descr=" 15"/>
          <p:cNvSpPr/>
          <p:nvPr/>
        </p:nvSpPr>
        <p:spPr>
          <a:xfrm>
            <a:off x="1763688" y="353111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 descr=" 16"/>
          <p:cNvSpPr/>
          <p:nvPr/>
        </p:nvSpPr>
        <p:spPr>
          <a:xfrm>
            <a:off x="179512" y="3891156"/>
            <a:ext cx="216024" cy="21602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 descr=" 19"/>
          <p:cNvCxnSpPr>
            <a:stCxn id="16" idx="5"/>
            <a:endCxn id="6" idx="1"/>
          </p:cNvCxnSpPr>
          <p:nvPr/>
        </p:nvCxnSpPr>
        <p:spPr>
          <a:xfrm>
            <a:off x="363900" y="4075544"/>
            <a:ext cx="711344" cy="711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 20"/>
          <p:cNvSpPr/>
          <p:nvPr/>
        </p:nvSpPr>
        <p:spPr>
          <a:xfrm>
            <a:off x="1090278" y="2276872"/>
            <a:ext cx="216024" cy="216024"/>
          </a:xfrm>
          <a:prstGeom prst="ellipse">
            <a:avLst/>
          </a:prstGeom>
          <a:gradFill flip="none" rotWithShape="1">
            <a:gsLst>
              <a:gs pos="49000">
                <a:schemeClr val="tx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32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2B2B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 22"/>
              <p:cNvSpPr txBox="1"/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</p:spPr>
            <p:txBody>
              <a:bodyPr wrap="none" rtlCol="0" anchor="t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 descr="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768" y="2677872"/>
                <a:ext cx="914400" cy="914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Subtitle 23" descr="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28">
      <a:dk1>
        <a:srgbClr val="003A80"/>
      </a:dk1>
      <a:lt1>
        <a:srgbClr val="FFFFFF"/>
      </a:lt1>
      <a:dk2>
        <a:srgbClr val="003A80"/>
      </a:dk2>
      <a:lt2>
        <a:srgbClr val="FFFFFF"/>
      </a:lt2>
      <a:accent1>
        <a:srgbClr val="009EE0"/>
      </a:accent1>
      <a:accent2>
        <a:srgbClr val="E3004F"/>
      </a:accent2>
      <a:accent3>
        <a:srgbClr val="E20026"/>
      </a:accent3>
      <a:accent4>
        <a:srgbClr val="933589"/>
      </a:accent4>
      <a:accent5>
        <a:srgbClr val="89BA17"/>
      </a:accent5>
      <a:accent6>
        <a:srgbClr val="F29400"/>
      </a:accent6>
      <a:hlink>
        <a:srgbClr val="009EE0"/>
      </a:hlink>
      <a:folHlink>
        <a:srgbClr val="009E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>
        <a:normAutofit/>
      </a:bodyPr>
      <a:lstStyle>
        <a:defPPr>
          <a:defRPr smtClean="0">
            <a:solidFill>
              <a:schemeClr val="tx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1264</TotalTime>
  <Words>499</Words>
  <Application>Microsoft Office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Office-thema</vt:lpstr>
      <vt:lpstr>Kernelization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Technology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Pieterse</dc:title>
  <dc:creator>Pieterse, A.</dc:creator>
  <cp:lastModifiedBy>Pieterse, A.</cp:lastModifiedBy>
  <cp:revision>84</cp:revision>
  <dcterms:created xsi:type="dcterms:W3CDTF">2015-10-13T14:03:49Z</dcterms:created>
  <dcterms:modified xsi:type="dcterms:W3CDTF">2015-11-02T09:55:14Z</dcterms:modified>
</cp:coreProperties>
</file>