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92" r:id="rId4"/>
    <p:sldId id="291" r:id="rId5"/>
    <p:sldId id="284" r:id="rId6"/>
    <p:sldId id="285" r:id="rId7"/>
    <p:sldId id="262" r:id="rId8"/>
    <p:sldId id="264" r:id="rId9"/>
    <p:sldId id="273" r:id="rId10"/>
    <p:sldId id="266" r:id="rId11"/>
    <p:sldId id="265" r:id="rId12"/>
    <p:sldId id="268" r:id="rId13"/>
    <p:sldId id="269" r:id="rId14"/>
    <p:sldId id="270" r:id="rId15"/>
    <p:sldId id="287" r:id="rId16"/>
    <p:sldId id="271" r:id="rId17"/>
    <p:sldId id="288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3" r:id="rId2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Wingdings 2" panose="05020102010507070707" pitchFamily="18" charset="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ira Sans" panose="020B05030500000200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73131"/>
    <a:srgbClr val="101073"/>
    <a:srgbClr val="AD2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33" autoAdjust="0"/>
  </p:normalViewPr>
  <p:slideViewPr>
    <p:cSldViewPr>
      <p:cViewPr varScale="1">
        <p:scale>
          <a:sx n="56" d="100"/>
          <a:sy n="56" d="100"/>
        </p:scale>
        <p:origin x="-154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14DBF-4BF8-4261-A1FD-229FCC0873CA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8586-D934-49D2-B1A4-5E449110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player has a private set of items</a:t>
            </a:r>
          </a:p>
          <a:p>
            <a:r>
              <a:rPr lang="en-US" dirty="0" smtClean="0"/>
              <a:t>Players take 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at 23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38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23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at 25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8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Conclude at 25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some point in the game,</a:t>
            </a:r>
            <a:r>
              <a:rPr lang="en-US" baseline="0" dirty="0" smtClean="0"/>
              <a:t> Bob has two options. One leads to final outcome A, the other to final outcome B…..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formally prove that the games are different,..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4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 at 7 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9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 at 17 min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0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real hardness is</a:t>
            </a:r>
            <a:r>
              <a:rPr lang="en-US" baseline="0" dirty="0" smtClean="0"/>
              <a:t> in computing Bobs </a:t>
            </a:r>
            <a:r>
              <a:rPr lang="en-US" baseline="0" dirty="0" err="1" smtClean="0"/>
              <a:t>startegy</a:t>
            </a:r>
            <a:r>
              <a:rPr lang="en-US" baseline="0" dirty="0" smtClean="0"/>
              <a:t>, not in deciding what Alice should do (there is nothing to decide)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/>
          </a:bodyPr>
          <a:lstStyle>
            <a:lvl1pPr>
              <a:defRPr sz="36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2pPr>
            <a:lvl3pPr>
              <a:defRPr>
                <a:latin typeface="Fira Sans" panose="020B05030500000200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5985-FE58-49CB-9131-66D411AA641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101073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Subset Sum Game Revisited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/>
              <a:t>Astrid Pieterse</a:t>
            </a:r>
            <a:r>
              <a:rPr lang="nl-NL" sz="2400" baseline="30000" dirty="0"/>
              <a:t>1</a:t>
            </a:r>
            <a:r>
              <a:rPr lang="en-US" sz="2400" dirty="0"/>
              <a:t> and Gerhard J. </a:t>
            </a:r>
            <a:r>
              <a:rPr lang="nl-NL" sz="2400" dirty="0"/>
              <a:t>Woeginger</a:t>
            </a:r>
            <a:r>
              <a:rPr lang="nl-NL" sz="2400" baseline="30000" dirty="0"/>
              <a:t>2</a:t>
            </a:r>
            <a:endParaRPr lang="nl-NL" sz="2400" dirty="0"/>
          </a:p>
          <a:p>
            <a:endParaRPr lang="nl-NL" u="sng" baseline="30000" dirty="0"/>
          </a:p>
          <a:p>
            <a:endParaRPr lang="nl-NL" u="sng" baseline="30000" dirty="0"/>
          </a:p>
          <a:p>
            <a:pPr algn="l"/>
            <a:r>
              <a:rPr lang="nl-NL" baseline="30000" dirty="0"/>
              <a:t>1 </a:t>
            </a:r>
            <a:r>
              <a:rPr lang="nl-NL" sz="2000" dirty="0"/>
              <a:t>Eindhoven University of Technology</a:t>
            </a:r>
          </a:p>
          <a:p>
            <a:pPr algn="l"/>
            <a:r>
              <a:rPr lang="nl-NL" baseline="30000" dirty="0" smtClean="0"/>
              <a:t>2 </a:t>
            </a:r>
            <a:r>
              <a:rPr lang="nl-NL" sz="2000" dirty="0"/>
              <a:t>RWTH Aachen</a:t>
            </a:r>
          </a:p>
          <a:p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2586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PTAS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Polynomial time approximation scheme</a:t>
                </a:r>
              </a:p>
              <a:p>
                <a:r>
                  <a:rPr lang="en-US" dirty="0" smtClean="0"/>
                  <a:t>Trade-off: running time - approximation factor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 that for given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Finds strategy for Alice</a:t>
                </a:r>
              </a:p>
              <a:p>
                <a:pPr lvl="1"/>
                <a:r>
                  <a:rPr lang="en-US" dirty="0" smtClean="0"/>
                  <a:t>with value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∗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Runs in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polynomial time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constant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allowed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0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PTAS against greedy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</a:t>
            </a:r>
          </a:p>
          <a:p>
            <a:r>
              <a:rPr lang="en-US" dirty="0" smtClean="0"/>
              <a:t>Pack </a:t>
            </a:r>
            <a:r>
              <a:rPr lang="en-US" dirty="0"/>
              <a:t>in </a:t>
            </a:r>
            <a:r>
              <a:rPr lang="en-US" dirty="0">
                <a:solidFill>
                  <a:srgbClr val="0066CC"/>
                </a:solidFill>
              </a:rPr>
              <a:t>non-increasing order</a:t>
            </a:r>
          </a:p>
          <a:p>
            <a:r>
              <a:rPr lang="en-US" dirty="0"/>
              <a:t>Try </a:t>
            </a:r>
            <a:r>
              <a:rPr lang="en-US" dirty="0">
                <a:solidFill>
                  <a:srgbClr val="0066CC"/>
                </a:solidFill>
              </a:rPr>
              <a:t>all possibilities </a:t>
            </a:r>
            <a:r>
              <a:rPr lang="en-US" dirty="0"/>
              <a:t>to pack the first few items</a:t>
            </a:r>
          </a:p>
          <a:p>
            <a:pPr lvl="1"/>
            <a:r>
              <a:rPr lang="en-US" dirty="0"/>
              <a:t>Large items are important</a:t>
            </a:r>
          </a:p>
          <a:p>
            <a:r>
              <a:rPr lang="en-US" dirty="0"/>
              <a:t>Pack smaller items </a:t>
            </a:r>
            <a:r>
              <a:rPr lang="en-US" dirty="0">
                <a:solidFill>
                  <a:srgbClr val="0066CC"/>
                </a:solidFill>
              </a:rPr>
              <a:t>greedily</a:t>
            </a:r>
          </a:p>
          <a:p>
            <a:r>
              <a:rPr lang="en-US" dirty="0" smtClean="0"/>
              <a:t>Choose </a:t>
            </a:r>
            <a:r>
              <a:rPr lang="en-US" dirty="0"/>
              <a:t>the </a:t>
            </a:r>
            <a:r>
              <a:rPr lang="en-US" dirty="0" smtClean="0"/>
              <a:t>best strategy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6021288"/>
            <a:ext cx="442849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0" y="4509120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51920" y="4509120"/>
            <a:ext cx="72008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123728" y="4509120"/>
            <a:ext cx="93610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Alice-items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≤1/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66CC"/>
                    </a:solidFill>
                  </a:rPr>
                  <a:t>Choose items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 </a:t>
                </a:r>
                <a:r>
                  <a:rPr lang="en-US" dirty="0" smtClean="0"/>
                  <a:t>large to small</a:t>
                </a:r>
                <a:endParaRPr lang="en-US" dirty="0"/>
              </a:p>
              <a:p>
                <a:pPr lvl="1"/>
                <a:r>
                  <a:rPr lang="en-US" dirty="0"/>
                  <a:t>Continue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greedily</a:t>
                </a:r>
                <a:endParaRPr lang="en-US" dirty="0">
                  <a:solidFill>
                    <a:srgbClr val="0066CC"/>
                  </a:solidFill>
                </a:endParaRP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impossible to pack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Discard </a:t>
                </a:r>
              </a:p>
              <a:p>
                <a:r>
                  <a:rPr lang="en-US" dirty="0" smtClean="0"/>
                  <a:t>Pick </a:t>
                </a:r>
                <a:r>
                  <a:rPr lang="en-US" dirty="0"/>
                  <a:t>the </a:t>
                </a:r>
                <a:r>
                  <a:rPr lang="en-US" dirty="0" smtClean="0"/>
                  <a:t>best strategy</a:t>
                </a: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39952" y="5157192"/>
            <a:ext cx="36004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5404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5736" y="4581128"/>
            <a:ext cx="79208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4581128"/>
            <a:ext cx="648072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4581128"/>
            <a:ext cx="57606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6" y="5157192"/>
            <a:ext cx="108012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5157192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11654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5980638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Knapsack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4581128"/>
            <a:ext cx="43204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0072" y="4581128"/>
            <a:ext cx="36004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4128" y="4581128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4168" y="4581128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4208" y="4581128"/>
            <a:ext cx="14401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4581128"/>
            <a:ext cx="7200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4008" y="5157192"/>
            <a:ext cx="36004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48064" y="5157192"/>
            <a:ext cx="36004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2120" y="5157192"/>
            <a:ext cx="36004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9692" y="4257092"/>
            <a:ext cx="2936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4" name="Multiply 33"/>
          <p:cNvSpPr/>
          <p:nvPr/>
        </p:nvSpPr>
        <p:spPr>
          <a:xfrm>
            <a:off x="3095836" y="4473116"/>
            <a:ext cx="698376" cy="50405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56176" y="5157192"/>
            <a:ext cx="144016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018 0.2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8663 0.12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2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0158 0.210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0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06302 0.2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0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13403 0.126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545 0.126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8681 0.210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2361 0.126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2361 0.2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4" grpId="0" animBg="1"/>
      <p:bldP spid="7" grpId="0" animBg="1"/>
      <p:bldP spid="9" grpId="0" animBg="1"/>
      <p:bldP spid="10" grpId="0" animBg="1"/>
      <p:bldP spid="12" grpId="0" animBg="1"/>
      <p:bldP spid="17" grpId="0" animBg="1"/>
      <p:bldP spid="18" grpId="0" animBg="1"/>
      <p:bldP spid="22" grpId="0" animBg="1"/>
      <p:bldP spid="30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optimal </a:t>
                </a:r>
                <a:r>
                  <a:rPr lang="en-US" dirty="0">
                    <a:solidFill>
                      <a:srgbClr val="0066CC"/>
                    </a:solidFill>
                  </a:rPr>
                  <a:t>strategy </a:t>
                </a:r>
                <a:endParaRPr lang="en-US" dirty="0" smtClean="0">
                  <a:solidFill>
                    <a:srgbClr val="0066CC"/>
                  </a:solidFill>
                </a:endParaRPr>
              </a:p>
              <a:p>
                <a:r>
                  <a:rPr lang="en-US" dirty="0" smtClean="0"/>
                  <a:t>Non-increasing </a:t>
                </a:r>
                <a:r>
                  <a:rPr lang="en-US" dirty="0"/>
                  <a:t>order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r>
                  <a:rPr lang="en-US" dirty="0" smtClean="0"/>
                  <a:t>First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 items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Continue greedily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PTAS considered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 </a:t>
                </a:r>
              </a:p>
              <a:p>
                <a:r>
                  <a:rPr lang="en-US" dirty="0" smtClean="0"/>
                  <a:t>Finds a strategy of weight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′≥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793258" y="3136322"/>
            <a:ext cx="216024" cy="432048"/>
          </a:xfrm>
          <a:prstGeom prst="round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785146" y="3136322"/>
            <a:ext cx="360040" cy="432048"/>
          </a:xfrm>
          <a:prstGeom prst="round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541230" y="1880828"/>
            <a:ext cx="288032" cy="423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181190" y="1880828"/>
            <a:ext cx="36004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705026" y="3140968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84946" y="3140968"/>
            <a:ext cx="72008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56754" y="3140968"/>
            <a:ext cx="93610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28762" y="3212976"/>
            <a:ext cx="79208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4866" y="3212976"/>
            <a:ext cx="648072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6954" y="3212976"/>
            <a:ext cx="57606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7034" y="3212976"/>
            <a:ext cx="43204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53098" y="3212976"/>
            <a:ext cx="36004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7154" y="3212976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7194" y="3212976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77234" y="3212976"/>
            <a:ext cx="14401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5266" y="3212976"/>
            <a:ext cx="7200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56754" y="2672916"/>
                <a:ext cx="1817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54" y="2672916"/>
                <a:ext cx="181761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6741030" y="1880828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020950" y="1880828"/>
            <a:ext cx="72008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292758" y="1880828"/>
            <a:ext cx="93610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64766" y="1952836"/>
            <a:ext cx="79208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00870" y="1952836"/>
            <a:ext cx="648072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2958" y="1952836"/>
            <a:ext cx="57606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13038" y="1952836"/>
            <a:ext cx="43204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89102" y="1952836"/>
            <a:ext cx="36004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3158" y="1952836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53198" y="1952836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13238" y="1952836"/>
            <a:ext cx="14401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01270" y="1952836"/>
            <a:ext cx="7200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56754" y="1376772"/>
                <a:ext cx="1900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54" y="1376772"/>
                <a:ext cx="190084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 rot="5400000">
            <a:off x="5588902" y="2240868"/>
            <a:ext cx="360040" cy="3096344"/>
          </a:xfrm>
          <a:prstGeom prst="rightBrace">
            <a:avLst>
              <a:gd name="adj1" fmla="val 9667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20850" y="3969060"/>
                <a:ext cx="1561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items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50" y="3969060"/>
                <a:ext cx="156151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/>
          <p:cNvSpPr/>
          <p:nvPr/>
        </p:nvSpPr>
        <p:spPr>
          <a:xfrm rot="5400000">
            <a:off x="8037174" y="2924944"/>
            <a:ext cx="360040" cy="1728192"/>
          </a:xfrm>
          <a:prstGeom prst="rightBrace">
            <a:avLst>
              <a:gd name="adj1" fmla="val 9667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389102" y="4005064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Remaining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Weight of the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 items </a:t>
                </a:r>
              </a:p>
              <a:p>
                <a:r>
                  <a:rPr lang="en-US" dirty="0" smtClean="0"/>
                  <a:t>Equal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Weight of the </a:t>
                </a:r>
                <a:r>
                  <a:rPr lang="en-US" dirty="0">
                    <a:solidFill>
                      <a:srgbClr val="0066CC"/>
                    </a:solidFill>
                  </a:rPr>
                  <a:t>remaining items </a:t>
                </a:r>
                <a:endParaRPr lang="en-US" dirty="0" smtClean="0">
                  <a:solidFill>
                    <a:srgbClr val="0066CC"/>
                  </a:solidFill>
                </a:endParaRPr>
              </a:p>
              <a:p>
                <a:r>
                  <a:rPr lang="en-US" dirty="0" smtClean="0"/>
                  <a:t>Remaining items are small: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Else</a:t>
                </a:r>
                <a:r>
                  <a:rPr lang="en-US" dirty="0"/>
                  <a:t>,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/>
                  <a:t> items have weight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1"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624228" y="4792506"/>
            <a:ext cx="216024" cy="432048"/>
          </a:xfrm>
          <a:prstGeom prst="round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616116" y="4792506"/>
            <a:ext cx="360040" cy="432048"/>
          </a:xfrm>
          <a:prstGeom prst="round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336196" y="4072426"/>
            <a:ext cx="288032" cy="423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976156" y="4072426"/>
            <a:ext cx="36004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535996" y="4797152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5916" y="4797152"/>
            <a:ext cx="72008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87724" y="4797152"/>
            <a:ext cx="93610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5596" y="482851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59732" y="4869160"/>
            <a:ext cx="79208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5836" y="4869160"/>
            <a:ext cx="648072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7924" y="4869160"/>
            <a:ext cx="57606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8004" y="4869160"/>
            <a:ext cx="43204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4068" y="4869160"/>
            <a:ext cx="36004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8124" y="4869160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8164" y="4869160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8204" y="4869160"/>
            <a:ext cx="14401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96236" y="4869160"/>
            <a:ext cx="7200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55676" y="4617132"/>
                <a:ext cx="508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6" y="4617132"/>
                <a:ext cx="50847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4535996" y="4072426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15916" y="4072426"/>
            <a:ext cx="720080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87724" y="4072426"/>
            <a:ext cx="93610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35596" y="410378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59732" y="4144434"/>
            <a:ext cx="79208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95836" y="4144434"/>
            <a:ext cx="648072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7924" y="4144434"/>
            <a:ext cx="57606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8004" y="4144434"/>
            <a:ext cx="43204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4068" y="4144434"/>
            <a:ext cx="36004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88124" y="4144434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48164" y="4144434"/>
            <a:ext cx="216024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8204" y="4144434"/>
            <a:ext cx="14401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96236" y="4144434"/>
            <a:ext cx="72008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55676" y="3861048"/>
                <a:ext cx="550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6" y="3861048"/>
                <a:ext cx="55008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/>
          <p:cNvSpPr/>
          <p:nvPr/>
        </p:nvSpPr>
        <p:spPr>
          <a:xfrm rot="5400000">
            <a:off x="3419872" y="3897052"/>
            <a:ext cx="360040" cy="3096344"/>
          </a:xfrm>
          <a:prstGeom prst="rightBrace">
            <a:avLst>
              <a:gd name="adj1" fmla="val 9667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51820" y="5625244"/>
            <a:ext cx="12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items</a:t>
            </a:r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5868144" y="4581128"/>
            <a:ext cx="360040" cy="1728192"/>
          </a:xfrm>
          <a:prstGeom prst="rightBrace">
            <a:avLst>
              <a:gd name="adj1" fmla="val 9667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00092" y="5661248"/>
            <a:ext cx="12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factor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Difference: mistake by greedy when packing small items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Size of largest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72516" y="1916832"/>
            <a:ext cx="928852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rgbClr val="0066CC"/>
                </a:solidFill>
                <a:latin typeface="Fira Sans" panose="020B0503050000020004" pitchFamily="34" charset="0"/>
              </a:rPr>
              <a:t>Lemma</a:t>
            </a:r>
          </a:p>
          <a:p>
            <a:pPr lvl="1"/>
            <a:r>
              <a:rPr lang="en-US" sz="2400" dirty="0">
                <a:latin typeface="Fira Sans" panose="020B0503050000020004" pitchFamily="34" charset="0"/>
              </a:rPr>
              <a:t>Difference between greedy and selfish </a:t>
            </a:r>
            <a:r>
              <a:rPr lang="en-US" sz="2400" dirty="0" smtClean="0">
                <a:latin typeface="Fira Sans" panose="020B0503050000020004" pitchFamily="34" charset="0"/>
              </a:rPr>
              <a:t>strategy is</a:t>
            </a:r>
            <a:endParaRPr lang="en-US" sz="2400" dirty="0">
              <a:latin typeface="Fira Sans" panose="020B0503050000020004" pitchFamily="34" charset="0"/>
            </a:endParaRPr>
          </a:p>
          <a:p>
            <a:pPr lvl="1"/>
            <a:r>
              <a:rPr lang="en-US" sz="2400" dirty="0">
                <a:latin typeface="Fira Sans" panose="020B0503050000020004" pitchFamily="34" charset="0"/>
              </a:rPr>
              <a:t>bounded by the size of the largest </a:t>
            </a:r>
            <a:r>
              <a:rPr lang="en-US" sz="2400" dirty="0" smtClean="0">
                <a:latin typeface="Fira Sans" panose="020B0503050000020004" pitchFamily="34" charset="0"/>
              </a:rPr>
              <a:t>item of Alice (when playing against greedy Bob)</a:t>
            </a:r>
            <a:endParaRPr lang="en-US" sz="24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Try all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subsets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Continue greedily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constant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Note: not an FPTAS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72516" y="3825044"/>
            <a:ext cx="928852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66CC"/>
                </a:solidFill>
                <a:latin typeface="Fira Sans" panose="020B0503050000020004" pitchFamily="34" charset="0"/>
              </a:rPr>
              <a:t>Theorem</a:t>
            </a:r>
            <a:endParaRPr lang="en-US" sz="2400" dirty="0">
              <a:solidFill>
                <a:srgbClr val="0066CC"/>
              </a:solidFill>
              <a:latin typeface="Fira Sans" panose="020B0503050000020004" pitchFamily="34" charset="0"/>
            </a:endParaRPr>
          </a:p>
          <a:p>
            <a:pPr lvl="1"/>
            <a:r>
              <a:rPr lang="en-US" sz="2400" dirty="0" smtClean="0">
                <a:latin typeface="Fira Sans" panose="020B0503050000020004" pitchFamily="34" charset="0"/>
              </a:rPr>
              <a:t>The subset sum game against a greedy adversary has a PTAS</a:t>
            </a:r>
            <a:endParaRPr lang="en-US" sz="24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FPTAS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PTAS with running time polynomial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FPTAS gives polynomial-time algorithm for PARTITION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72516" y="2852936"/>
            <a:ext cx="928852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66CC"/>
                </a:solidFill>
                <a:latin typeface="Fira Sans" panose="020B0503050000020004" pitchFamily="34" charset="0"/>
              </a:rPr>
              <a:t>Theorem</a:t>
            </a:r>
            <a:endParaRPr lang="en-US" sz="2400" dirty="0">
              <a:solidFill>
                <a:srgbClr val="0066CC"/>
              </a:solidFill>
              <a:latin typeface="Fira Sans" panose="020B0503050000020004" pitchFamily="34" charset="0"/>
            </a:endParaRPr>
          </a:p>
          <a:p>
            <a:pPr lvl="1"/>
            <a:r>
              <a:rPr lang="en-US" sz="2400" dirty="0" smtClean="0">
                <a:latin typeface="Fira Sans" panose="020B0503050000020004" pitchFamily="34" charset="0"/>
              </a:rPr>
              <a:t>The subset sum game against a greedy adversary has no FPTAS, unless P = NP</a:t>
            </a:r>
          </a:p>
        </p:txBody>
      </p:sp>
    </p:spTree>
    <p:extLst>
      <p:ext uri="{BB962C8B-B14F-4D97-AF65-F5344CB8AC3E}">
        <p14:creationId xmlns:p14="http://schemas.microsoft.com/office/powerpoint/2010/main" val="24173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Inapproximability</a:t>
            </a:r>
            <a:r>
              <a:rPr lang="nl-NL" dirty="0"/>
              <a:t> </a:t>
            </a:r>
            <a:r>
              <a:rPr lang="nl-NL" dirty="0" err="1" smtClean="0"/>
              <a:t>against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selfish</a:t>
            </a:r>
            <a:r>
              <a:rPr lang="nl-NL" dirty="0"/>
              <a:t> </a:t>
            </a:r>
            <a:r>
              <a:rPr lang="nl-NL" dirty="0" err="1"/>
              <a:t>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Inapproximability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Reduction from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Partition </a:t>
                </a:r>
                <a:r>
                  <a:rPr lang="en-US" dirty="0" smtClean="0"/>
                  <a:t>(NP-hard)</a:t>
                </a:r>
              </a:p>
              <a:p>
                <a:r>
                  <a:rPr lang="en-US" dirty="0" smtClean="0"/>
                  <a:t>Input: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Question: Does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sum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into 2 sets with equal sum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6512" y="1448780"/>
                <a:ext cx="9252520" cy="14773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</a:t>
                </a:r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dirty="0" smtClean="0">
                    <a:latin typeface="Fira Sans" panose="020B0503050000020004" pitchFamily="34" charset="0"/>
                  </a:rPr>
                  <a:t>A constant-factor approximation for the weight of Alice against selfish,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.</a:t>
                </a:r>
                <a:endParaRPr lang="en-US" sz="2400" dirty="0">
                  <a:latin typeface="Fira Sans" panose="020B0503050000020004" pitchFamily="34" charset="0"/>
                </a:endParaRPr>
              </a:p>
              <a:p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448780"/>
                <a:ext cx="9252520" cy="1477328"/>
              </a:xfrm>
              <a:prstGeom prst="rect">
                <a:avLst/>
              </a:prstGeom>
              <a:blipFill rotWithShape="1">
                <a:blip r:embed="rId4"/>
                <a:stretch>
                  <a:fillRect t="-3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Subset Sum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Alice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Bob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871700" y="6129300"/>
            <a:ext cx="34563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>
                <a:solidFill>
                  <a:schemeClr val="tx1"/>
                </a:solidFill>
              </a:rPr>
              <a:t>24</a:t>
            </a:r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564" y="464849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71700" y="4689140"/>
            <a:ext cx="86409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79812" y="4689140"/>
            <a:ext cx="86409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7924" y="4689140"/>
            <a:ext cx="15841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71700" y="5265204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91780" y="5262138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11860" y="5262138"/>
            <a:ext cx="1008112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564" y="522455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7564" y="608865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Knapsack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2180" y="4617132"/>
            <a:ext cx="5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92180" y="5265204"/>
            <a:ext cx="5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3548" y="368102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Alice: 12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4463988" y="5265204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8064" y="5265204"/>
            <a:ext cx="1008112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2" descr="C:\Users\apieters\AppData\Local\Microsoft\Windows\INetCache\IE\4IQU8X43\Caricatura-de-una-chica-soriend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168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ieters\AppData\Local\Microsoft\Windows\INetCache\IE\Z83A3TQR\comic-boy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96852"/>
            <a:ext cx="939536" cy="14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44008" y="368102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Bob: 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7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00017 0.125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06302 0.209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7882 0.1263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1024 0.2099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316 0.125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8" grpId="0"/>
      <p:bldP spid="39" grpId="0"/>
      <p:bldP spid="40" grpId="0"/>
      <p:bldP spid="4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instance for Partition</a:t>
                </a:r>
              </a:p>
              <a:p>
                <a:r>
                  <a:rPr lang="en-US" dirty="0" smtClean="0"/>
                  <a:t>Construct an instance for the Subset Sum game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yes-instance</a:t>
                </a:r>
                <a:r>
                  <a:rPr lang="en-US" dirty="0" smtClean="0"/>
                  <a:t> for Partition</a:t>
                </a:r>
              </a:p>
              <a:p>
                <a:pPr lvl="1"/>
                <a:r>
                  <a:rPr lang="en-US" dirty="0" smtClean="0"/>
                  <a:t>Alice can pack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no-instance</a:t>
                </a:r>
                <a:r>
                  <a:rPr lang="en-US" dirty="0" smtClean="0"/>
                  <a:t> for Partition</a:t>
                </a:r>
              </a:p>
              <a:p>
                <a:pPr lvl="1"/>
                <a:r>
                  <a:rPr lang="en-US" dirty="0" smtClean="0"/>
                  <a:t>Alice can pack </a:t>
                </a:r>
                <a:r>
                  <a:rPr lang="en-US" dirty="0">
                    <a:solidFill>
                      <a:srgbClr val="0066CC"/>
                    </a:solidFill>
                  </a:rPr>
                  <a:t>m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b="0" dirty="0" smtClean="0">
                  <a:solidFill>
                    <a:srgbClr val="0066CC"/>
                  </a:solidFill>
                </a:endParaRPr>
              </a:p>
              <a:p>
                <a:pPr lvl="1"/>
                <a:endParaRPr lang="en-US" b="0" dirty="0" smtClean="0">
                  <a:solidFill>
                    <a:srgbClr val="0066CC"/>
                  </a:solidFill>
                </a:endParaRPr>
              </a:p>
              <a:p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-approximation algorithm for Subset Sum game</a:t>
                </a:r>
              </a:p>
              <a:p>
                <a:pPr lvl="1"/>
                <a:r>
                  <a:rPr lang="en-US" dirty="0" smtClean="0"/>
                  <a:t>Weight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return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yes</a:t>
                </a:r>
              </a:p>
              <a:p>
                <a:pPr lvl="1"/>
                <a:r>
                  <a:rPr lang="en-US" dirty="0" smtClean="0"/>
                  <a:t>Weight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return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no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35113"/>
                <a:ext cx="8219256" cy="4537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for partition, with sum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2</m:t>
                    </m:r>
                    <m:r>
                      <a:rPr lang="en-US" b="0" i="1">
                        <a:latin typeface="Cambria Math"/>
                      </a:rPr>
                      <m:t>𝑈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35113"/>
                <a:ext cx="8219256" cy="453727"/>
              </a:xfrm>
              <a:blipFill rotWithShape="1">
                <a:blip r:embed="rId3"/>
                <a:stretch>
                  <a:fillRect l="-1113" t="-12162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5"/>
                <a:ext cx="6311044" cy="39512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 to Alice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items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the capacity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5"/>
                <a:ext cx="6311044" cy="3951288"/>
              </a:xfrm>
              <a:blipFill rotWithShape="1">
                <a:blip r:embed="rId4"/>
                <a:stretch>
                  <a:fillRect l="-1449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 to Bob</a:t>
                </a:r>
              </a:p>
              <a:p>
                <a:r>
                  <a:rPr lang="en-US" dirty="0"/>
                  <a:t>An item of weight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5"/>
                <a:stretch>
                  <a:fillRect l="-241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23694" y="6021324"/>
            <a:ext cx="460860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58" y="454051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3694" y="4581164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694" y="5157228"/>
            <a:ext cx="864086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58" y="511657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9558" y="598067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3828" y="6465828"/>
                <a:ext cx="2520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=3,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=4, 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=5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28" y="6465828"/>
                <a:ext cx="25202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39690" y="4581160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72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7171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778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377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1984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3583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51866" y="4581156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67862" y="4581152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83926" y="4581156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99922" y="4581152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31800" y="5157240"/>
            <a:ext cx="172824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04060" y="5157240"/>
            <a:ext cx="259236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23660" y="5517290"/>
            <a:ext cx="345648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48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88124" y="5517232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5517232"/>
                <a:ext cx="338437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Partition was 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yes</a:t>
                </a:r>
                <a:r>
                  <a:rPr lang="en-US" dirty="0" smtClean="0"/>
                  <a:t>-instance</a:t>
                </a:r>
              </a:p>
              <a:p>
                <a:pPr lvl="1"/>
                <a:r>
                  <a:rPr lang="en-US" dirty="0" smtClean="0"/>
                  <a:t>Bob packs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 −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solidFill>
                    <a:srgbClr val="0066CC"/>
                  </a:solidFill>
                  <a:latin typeface="Cambria Math"/>
                </a:endParaRPr>
              </a:p>
              <a:p>
                <a:pPr lvl="1"/>
                <a:r>
                  <a:rPr lang="en-US" dirty="0" smtClean="0">
                    <a:solidFill>
                      <a:srgbClr val="0066CC"/>
                    </a:solidFill>
                  </a:rPr>
                  <a:t>Alice can only pack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123694" y="6021324"/>
            <a:ext cx="460860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99558" y="454051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123694" y="4581164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23694" y="5157228"/>
            <a:ext cx="864086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9558" y="511657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99558" y="598067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13828" y="6465828"/>
                <a:ext cx="2520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=3,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=4, 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=5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28" y="6465828"/>
                <a:ext cx="25202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2339690" y="4581160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5572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7171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8778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0377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41984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3583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51866" y="4581156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067862" y="4581152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83926" y="4581156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99922" y="4581152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131800" y="5157240"/>
            <a:ext cx="172824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04060" y="5157240"/>
            <a:ext cx="259236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123660" y="5517290"/>
            <a:ext cx="345648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48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688124" y="5517232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5517232"/>
                <a:ext cx="338437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0.1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9462 0.2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0243 0.0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42535 0.210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0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4115 0.210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10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45677 0.2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8" grpId="0" animBg="1"/>
      <p:bldP spid="69" grpId="0" animBg="1"/>
      <p:bldP spid="70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Partition was 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yes</a:t>
                </a:r>
                <a:r>
                  <a:rPr lang="en-US" dirty="0" smtClean="0"/>
                  <a:t>-instance</a:t>
                </a:r>
              </a:p>
              <a:p>
                <a:pPr lvl="1"/>
                <a:r>
                  <a:rPr lang="en-US" dirty="0" smtClean="0"/>
                  <a:t>Bob packs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solidFill>
                    <a:srgbClr val="0066CC"/>
                  </a:solidFill>
                  <a:latin typeface="Cambria Math"/>
                </a:endParaRPr>
              </a:p>
              <a:p>
                <a:pPr lvl="1"/>
                <a:r>
                  <a:rPr lang="en-US" dirty="0" smtClean="0">
                    <a:solidFill>
                      <a:srgbClr val="0066CC"/>
                    </a:solidFill>
                  </a:rPr>
                  <a:t>Alice can only pack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66CC"/>
                  </a:solidFill>
                </a:endParaRPr>
              </a:p>
              <a:p>
                <a:r>
                  <a:rPr lang="en-US" dirty="0" smtClean="0"/>
                  <a:t>Partition was 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no</a:t>
                </a:r>
                <a:r>
                  <a:rPr lang="en-US" dirty="0" smtClean="0"/>
                  <a:t>-instance</a:t>
                </a:r>
              </a:p>
              <a:p>
                <a:pPr lvl="1"/>
                <a:r>
                  <a:rPr lang="en-US" dirty="0" smtClean="0"/>
                  <a:t>Bob can pack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solidFill>
                    <a:srgbClr val="0066CC"/>
                  </a:solidFill>
                  <a:latin typeface="Cambria Math"/>
                </a:endParaRPr>
              </a:p>
              <a:p>
                <a:pPr lvl="1"/>
                <a:r>
                  <a:rPr lang="en-US" dirty="0" smtClean="0">
                    <a:solidFill>
                      <a:srgbClr val="0066CC"/>
                    </a:solidFill>
                  </a:rPr>
                  <a:t>Alice can place at least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123694" y="6021324"/>
            <a:ext cx="460860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99558" y="454051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123694" y="4581164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23694" y="5157228"/>
            <a:ext cx="864086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9558" y="511657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99558" y="598067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13828" y="6465828"/>
                <a:ext cx="2520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=3,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=4, 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=5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28" y="6465828"/>
                <a:ext cx="25202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2339690" y="4581160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5572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7171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8778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0377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419840" y="4581160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35836" y="4581156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51866" y="4581156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067862" y="4581152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83926" y="4581156"/>
            <a:ext cx="719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99922" y="4581152"/>
            <a:ext cx="71980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131840" y="5157192"/>
            <a:ext cx="259236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8144" y="5157192"/>
            <a:ext cx="259236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3728" y="5517232"/>
            <a:ext cx="2592360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24028" y="5517232"/>
                <a:ext cx="2916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517232"/>
                <a:ext cx="291632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5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1464E-7 L -0.11024 0.12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8351 0.2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9132 0.12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35834 0.210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0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4271 0.210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10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32691 0.2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0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31111 0.210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0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9548 0.21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10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7952 0.210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105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6389 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0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24809 0.210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323 0.210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05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666 0.210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5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20087 0.2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-approximation for Subset Sum game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		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⇓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polynomial-time algorithm for Partition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same holds against a hostile player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17032"/>
                <a:ext cx="9252520" cy="14773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</a:t>
                </a:r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dirty="0" smtClean="0">
                    <a:latin typeface="Fira Sans" panose="020B0503050000020004" pitchFamily="34" charset="0"/>
                  </a:rPr>
                  <a:t>A constant-factor approximation for the weight of Alice against selfish,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.</a:t>
                </a:r>
                <a:endParaRPr lang="en-US" sz="2400" dirty="0">
                  <a:latin typeface="Fira Sans" panose="020B0503050000020004" pitchFamily="34" charset="0"/>
                </a:endParaRPr>
              </a:p>
              <a:p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7032"/>
                <a:ext cx="9252520" cy="1477328"/>
              </a:xfrm>
              <a:prstGeom prst="rect">
                <a:avLst/>
              </a:prstGeom>
              <a:blipFill rotWithShape="1">
                <a:blip r:embed="rId4"/>
                <a:stretch>
                  <a:fillRect t="-3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7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Pseudo-polynomial time algorithm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against greedy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dynamic programming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≔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Maximum weight Alice can obtain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It is Alice’s turn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Weight of Alice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weight of Bob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Alice just packed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Bob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Take state with best-reachable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1448780"/>
                <a:ext cx="9252520" cy="11079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</a:t>
                </a:r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dirty="0" smtClean="0">
                    <a:latin typeface="Fira Sans" panose="020B0503050000020004" pitchFamily="34" charset="0"/>
                  </a:rPr>
                  <a:t>The game against greedy is solvable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Fira Sans" panose="020B0503050000020004" pitchFamily="34" charset="0"/>
                </a:endParaRPr>
              </a:p>
              <a:p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448780"/>
                <a:ext cx="9252520" cy="1107996"/>
              </a:xfrm>
              <a:prstGeom prst="rect">
                <a:avLst/>
              </a:prstGeom>
              <a:blipFill rotWithShape="1">
                <a:blip r:embed="rId3"/>
                <a:stretch>
                  <a:fillRect t="-44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1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Check whether a state is reachable from another</a:t>
                </a:r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items still fit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/>
                  <a:t> was the largest available </a:t>
                </a:r>
                <a:r>
                  <a:rPr lang="en-US" dirty="0" smtClean="0"/>
                  <a:t>Bob-item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Thus the Greedy choice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SSG against hostile/selfish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CC"/>
                        </a:solidFill>
                        <a:latin typeface="Cambria Math"/>
                      </a:rPr>
                      <m:t>𝑃𝑆𝑃𝐴𝐶𝐸</m:t>
                    </m:r>
                    <m:r>
                      <a:rPr lang="en-US" i="1" dirty="0" smtClean="0">
                        <a:solidFill>
                          <a:srgbClr val="0066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complete</a:t>
                </a:r>
                <a:endParaRPr lang="nl-NL" dirty="0">
                  <a:solidFill>
                    <a:srgbClr val="0066CC"/>
                  </a:solidFill>
                </a:endParaRPr>
              </a:p>
              <a:p>
                <a:r>
                  <a:rPr lang="en-US" dirty="0" smtClean="0">
                    <a:solidFill>
                      <a:srgbClr val="0066CC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-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approximation</a:t>
                </a:r>
                <a:r>
                  <a:rPr lang="en-US" dirty="0" smtClean="0"/>
                  <a:t> </a:t>
                </a:r>
                <a:r>
                  <a:rPr lang="en-US" dirty="0"/>
                  <a:t>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SSG against greedy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Solvable in </a:t>
                </a:r>
                <a:r>
                  <a:rPr lang="en-US" dirty="0">
                    <a:solidFill>
                      <a:srgbClr val="0066CC"/>
                    </a:solidFill>
                  </a:rPr>
                  <a:t>pseudo polynomial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Has a </a:t>
                </a:r>
                <a:r>
                  <a:rPr lang="en-US" dirty="0">
                    <a:solidFill>
                      <a:srgbClr val="0066CC"/>
                    </a:solidFill>
                  </a:rPr>
                  <a:t>PTAS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Has </a:t>
                </a:r>
                <a:r>
                  <a:rPr lang="en-US" dirty="0">
                    <a:solidFill>
                      <a:srgbClr val="0066CC"/>
                    </a:solidFill>
                  </a:rPr>
                  <a:t>no FPTAS </a:t>
                </a:r>
                <a:r>
                  <a:rPr lang="en-US" dirty="0">
                    <a:solidFill>
                      <a:schemeClr val="tx1"/>
                    </a:solidFill>
                  </a:rPr>
                  <a:t>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Players compete over a resource</a:t>
            </a:r>
          </a:p>
          <a:p>
            <a:r>
              <a:rPr lang="en-US" dirty="0"/>
              <a:t>Processing time</a:t>
            </a:r>
          </a:p>
          <a:p>
            <a:r>
              <a:rPr lang="en-US" dirty="0"/>
              <a:t>Bandwidth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strategies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Players know </a:t>
            </a:r>
          </a:p>
          <a:p>
            <a:r>
              <a:rPr lang="en-US" dirty="0" smtClean="0"/>
              <a:t>Other player’s goal</a:t>
            </a:r>
          </a:p>
          <a:p>
            <a:r>
              <a:rPr lang="en-US" dirty="0" smtClean="0"/>
              <a:t>Items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be Alice</a:t>
            </a:r>
          </a:p>
          <a:p>
            <a:r>
              <a:rPr lang="en-US" dirty="0" smtClean="0"/>
              <a:t>Goal: Maximize </a:t>
            </a:r>
            <a:r>
              <a:rPr lang="en-US" dirty="0"/>
              <a:t>our </a:t>
            </a:r>
            <a:r>
              <a:rPr lang="en-US" dirty="0" smtClean="0"/>
              <a:t>weight (Selfish)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Bob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Strategies for Bob</a:t>
            </a:r>
            <a:endParaRPr lang="en-US" dirty="0"/>
          </a:p>
          <a:p>
            <a:r>
              <a:rPr lang="en-US" dirty="0" smtClean="0">
                <a:solidFill>
                  <a:srgbClr val="0066CC"/>
                </a:solidFill>
              </a:rPr>
              <a:t>Selfish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0066CC"/>
              </a:solidFill>
            </a:endParaRPr>
          </a:p>
          <a:p>
            <a:pPr lvl="1"/>
            <a:endParaRPr lang="en-US" dirty="0" smtClean="0">
              <a:solidFill>
                <a:srgbClr val="0066CC"/>
              </a:solidFill>
            </a:endParaRPr>
          </a:p>
          <a:p>
            <a:r>
              <a:rPr lang="en-US" dirty="0" smtClean="0">
                <a:solidFill>
                  <a:srgbClr val="0066CC"/>
                </a:solidFill>
              </a:rPr>
              <a:t>Hostile</a:t>
            </a:r>
          </a:p>
          <a:p>
            <a:pPr lvl="1"/>
            <a:endParaRPr lang="en-US" dirty="0">
              <a:solidFill>
                <a:srgbClr val="0066CC"/>
              </a:solidFill>
            </a:endParaRPr>
          </a:p>
          <a:p>
            <a:pPr lvl="1"/>
            <a:endParaRPr lang="en-US" dirty="0" smtClean="0">
              <a:solidFill>
                <a:srgbClr val="0066CC"/>
              </a:solidFill>
            </a:endParaRPr>
          </a:p>
          <a:p>
            <a:pPr lvl="1"/>
            <a:endParaRPr lang="en-US" dirty="0" smtClean="0">
              <a:solidFill>
                <a:srgbClr val="0066CC"/>
              </a:solidFill>
            </a:endParaRPr>
          </a:p>
          <a:p>
            <a:r>
              <a:rPr lang="en-US" dirty="0" smtClean="0">
                <a:solidFill>
                  <a:srgbClr val="0066CC"/>
                </a:solidFill>
              </a:rPr>
              <a:t>Greedy</a:t>
            </a:r>
          </a:p>
          <a:p>
            <a:pPr lvl="1"/>
            <a:r>
              <a:rPr lang="en-US" dirty="0" smtClean="0"/>
              <a:t>Play the largest item that fits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402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780928"/>
            <a:ext cx="864096" cy="288032"/>
          </a:xfrm>
          <a:prstGeom prst="rect">
            <a:avLst/>
          </a:prstGeom>
          <a:ln>
            <a:solidFill>
              <a:srgbClr val="F731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3145614"/>
            <a:ext cx="576064" cy="288032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310496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996" y="281693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60132" y="2857582"/>
            <a:ext cx="1044116" cy="288032"/>
          </a:xfrm>
          <a:prstGeom prst="rect">
            <a:avLst/>
          </a:prstGeom>
          <a:ln>
            <a:solidFill>
              <a:srgbClr val="F731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0132" y="3222268"/>
            <a:ext cx="864096" cy="288032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996" y="318161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348880"/>
            <a:ext cx="1127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sym typeface="Wingdings 2"/>
              </a:rPr>
              <a:t>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417114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15816" y="4211796"/>
            <a:ext cx="864096" cy="288032"/>
          </a:xfrm>
          <a:prstGeom prst="rect">
            <a:avLst/>
          </a:prstGeom>
          <a:ln>
            <a:solidFill>
              <a:srgbClr val="F731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15816" y="4576482"/>
            <a:ext cx="576064" cy="288032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80" y="453583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35996" y="42478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60132" y="4288450"/>
            <a:ext cx="1044116" cy="288032"/>
          </a:xfrm>
          <a:prstGeom prst="rect">
            <a:avLst/>
          </a:prstGeom>
          <a:ln>
            <a:solidFill>
              <a:srgbClr val="F731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60132" y="4653136"/>
            <a:ext cx="864096" cy="288032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5996" y="46124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55876" y="3861048"/>
            <a:ext cx="1127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sym typeface="Wingdings 2"/>
              </a:rPr>
              <a:t>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7804" y="2240868"/>
            <a:ext cx="9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60132" y="227687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Hostile – Selfish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Alice </a:t>
            </a:r>
            <a:r>
              <a:rPr lang="en-US" dirty="0"/>
              <a:t>plays </a:t>
            </a:r>
            <a:r>
              <a:rPr lang="en-US" dirty="0" smtClean="0"/>
              <a:t>selfish</a:t>
            </a:r>
          </a:p>
          <a:p>
            <a:r>
              <a:rPr lang="en-US" dirty="0" smtClean="0"/>
              <a:t>Does </a:t>
            </a:r>
            <a:r>
              <a:rPr lang="en-US" dirty="0"/>
              <a:t>it matter if </a:t>
            </a:r>
            <a:r>
              <a:rPr lang="en-US" dirty="0" smtClean="0"/>
              <a:t>Bob </a:t>
            </a:r>
            <a:r>
              <a:rPr lang="en-US" dirty="0"/>
              <a:t>is selfish or </a:t>
            </a:r>
            <a:r>
              <a:rPr lang="en-US" dirty="0" smtClean="0"/>
              <a:t>hostile?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8024" y="3320988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4185084"/>
            <a:ext cx="34563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>
                <a:solidFill>
                  <a:schemeClr val="tx1"/>
                </a:solidFill>
              </a:rPr>
              <a:t>24</a:t>
            </a:r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70427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5736" y="2744924"/>
            <a:ext cx="86409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2744924"/>
            <a:ext cx="86409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1960" y="2744924"/>
            <a:ext cx="1584176" cy="288032"/>
          </a:xfrm>
          <a:prstGeom prst="rect">
            <a:avLst/>
          </a:prstGeom>
          <a:solidFill>
            <a:srgbClr val="F7313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3320988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6" y="3317922"/>
            <a:ext cx="576064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5896" y="3317922"/>
            <a:ext cx="1008112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328033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14443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Knapsack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4228" y="2672916"/>
            <a:ext cx="5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4228" y="3248980"/>
            <a:ext cx="5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4833156"/>
            <a:ext cx="25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Result: </a:t>
            </a:r>
            <a:r>
              <a:rPr lang="en-US" dirty="0" smtClean="0"/>
              <a:t>Alice: </a:t>
            </a:r>
            <a:r>
              <a:rPr lang="en-US" dirty="0"/>
              <a:t>11, </a:t>
            </a:r>
            <a:r>
              <a:rPr lang="en-US" dirty="0" smtClean="0"/>
              <a:t>Bob: </a:t>
            </a:r>
            <a:r>
              <a:rPr lang="en-US" dirty="0"/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600" y="5193196"/>
            <a:ext cx="291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Previously:</a:t>
            </a:r>
            <a:r>
              <a:rPr lang="en-US" dirty="0"/>
              <a:t> </a:t>
            </a:r>
            <a:r>
              <a:rPr lang="en-US" dirty="0" smtClean="0"/>
              <a:t>Alice: </a:t>
            </a:r>
            <a:r>
              <a:rPr lang="en-US" b="1" dirty="0"/>
              <a:t>12</a:t>
            </a:r>
            <a:r>
              <a:rPr lang="en-US" dirty="0"/>
              <a:t>, </a:t>
            </a:r>
            <a:r>
              <a:rPr lang="en-US" dirty="0" smtClean="0"/>
              <a:t>Bob: </a:t>
            </a:r>
            <a:r>
              <a:rPr lang="en-US" b="1" dirty="0"/>
              <a:t>12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08104" y="3320988"/>
            <a:ext cx="1008112" cy="28803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18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15747 0.126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1025 0.210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8351 0.126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/>
      <p:bldP spid="16" grpId="0"/>
      <p:bldP spid="1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Introduced by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Darmann</a:t>
                </a:r>
                <a:r>
                  <a:rPr lang="en-US" dirty="0"/>
                  <a:t>, Nicosia, </a:t>
                </a:r>
                <a:r>
                  <a:rPr lang="en-US" dirty="0" err="1"/>
                  <a:t>Pferschy</a:t>
                </a:r>
                <a:r>
                  <a:rPr lang="en-US" dirty="0"/>
                  <a:t> &amp; </a:t>
                </a:r>
                <a:r>
                  <a:rPr lang="en-US" dirty="0" err="1" smtClean="0"/>
                  <a:t>Schauer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Greedy strategy </a:t>
                </a:r>
                <a:r>
                  <a:rPr lang="en-US" sz="1200" dirty="0"/>
                  <a:t>[</a:t>
                </a:r>
                <a:r>
                  <a:rPr lang="en-US" sz="1200" dirty="0" err="1"/>
                  <a:t>Darmann</a:t>
                </a:r>
                <a:r>
                  <a:rPr lang="en-US" sz="1200" dirty="0"/>
                  <a:t> et al</a:t>
                </a:r>
                <a:r>
                  <a:rPr lang="en-US" sz="1200" dirty="0" smtClean="0"/>
                  <a:t>.]</a:t>
                </a:r>
                <a:endParaRPr lang="en-US" dirty="0" smtClean="0"/>
              </a:p>
              <a:p>
                <a:r>
                  <a:rPr lang="en-US" dirty="0" smtClean="0"/>
                  <a:t>Gives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66CC"/>
                        </a:solidFill>
                        <a:latin typeface="Cambria Math"/>
                      </a:rPr>
                      <m:t>1/2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 </a:t>
                </a:r>
                <a:r>
                  <a:rPr lang="en-US" dirty="0" smtClean="0"/>
                  <a:t>the maximum </a:t>
                </a:r>
                <a:r>
                  <a:rPr lang="en-US" dirty="0"/>
                  <a:t>weight </a:t>
                </a:r>
                <a:endParaRPr lang="en-US" dirty="0" smtClean="0"/>
              </a:p>
              <a:p>
                <a:r>
                  <a:rPr lang="en-US" dirty="0" smtClean="0"/>
                  <a:t>Greedy with </a:t>
                </a:r>
                <a:r>
                  <a:rPr lang="en-US" dirty="0" err="1" smtClean="0"/>
                  <a:t>lookahead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Optimal </a:t>
                </a:r>
                <a:r>
                  <a:rPr lang="en-US" dirty="0">
                    <a:solidFill>
                      <a:schemeClr val="tx1"/>
                    </a:solidFill>
                  </a:rPr>
                  <a:t>strategy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against selfish Bob may pack </a:t>
                </a:r>
                <a:r>
                  <a:rPr lang="nl-NL" dirty="0">
                    <a:solidFill>
                      <a:srgbClr val="0066CC"/>
                    </a:solidFill>
                  </a:rPr>
                  <a:t>smaller</a:t>
                </a:r>
                <a:r>
                  <a:rPr lang="en-US" dirty="0">
                    <a:solidFill>
                      <a:srgbClr val="0066CC"/>
                    </a:solidFill>
                  </a:rPr>
                  <a:t> items before </a:t>
                </a:r>
                <a:r>
                  <a:rPr lang="nl-NL" dirty="0" err="1">
                    <a:solidFill>
                      <a:srgbClr val="0066CC"/>
                    </a:solidFill>
                  </a:rPr>
                  <a:t>larger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items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[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Darmann</a:t>
                </a:r>
                <a:r>
                  <a:rPr lang="en-US" sz="1200" dirty="0">
                    <a:solidFill>
                      <a:schemeClr val="tx1"/>
                    </a:solidFill>
                  </a:rPr>
                  <a:t> et al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.]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But not against greedy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Packs items </a:t>
                </a:r>
                <a:r>
                  <a:rPr lang="en-US" dirty="0">
                    <a:solidFill>
                      <a:schemeClr val="tx1"/>
                    </a:solidFill>
                  </a:rPr>
                  <a:t>in non-increasing </a:t>
                </a:r>
                <a:r>
                  <a:rPr lang="nl-NL" dirty="0">
                    <a:solidFill>
                      <a:schemeClr val="tx1"/>
                    </a:solidFill>
                  </a:rPr>
                  <a:t>order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19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SSG against hostile/selfish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CC"/>
                        </a:solidFill>
                        <a:latin typeface="Cambria Math"/>
                      </a:rPr>
                      <m:t>𝑃𝑆𝑃𝐴𝐶𝐸</m:t>
                    </m:r>
                    <m:r>
                      <a:rPr lang="en-US" i="1" dirty="0" smtClean="0">
                        <a:solidFill>
                          <a:srgbClr val="0066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complete</a:t>
                </a:r>
                <a:endParaRPr lang="nl-NL" dirty="0">
                  <a:solidFill>
                    <a:srgbClr val="0066CC"/>
                  </a:solidFill>
                </a:endParaRPr>
              </a:p>
              <a:p>
                <a:r>
                  <a:rPr lang="en-US" dirty="0" smtClean="0">
                    <a:solidFill>
                      <a:srgbClr val="0066CC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-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approximation</a:t>
                </a:r>
                <a:r>
                  <a:rPr lang="en-US" dirty="0" smtClean="0"/>
                  <a:t> </a:t>
                </a:r>
                <a:r>
                  <a:rPr lang="en-US" dirty="0"/>
                  <a:t>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SSG against greedy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Solvable in </a:t>
                </a:r>
                <a:r>
                  <a:rPr lang="en-US" dirty="0">
                    <a:solidFill>
                      <a:srgbClr val="0066CC"/>
                    </a:solidFill>
                  </a:rPr>
                  <a:t>pseudo polynomial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Has a </a:t>
                </a:r>
                <a:r>
                  <a:rPr lang="en-US" dirty="0">
                    <a:solidFill>
                      <a:srgbClr val="0066CC"/>
                    </a:solidFill>
                  </a:rPr>
                  <a:t>PTAS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Has </a:t>
                </a:r>
                <a:r>
                  <a:rPr lang="en-US" dirty="0">
                    <a:solidFill>
                      <a:srgbClr val="0066CC"/>
                    </a:solidFill>
                  </a:rPr>
                  <a:t>no FPTAS </a:t>
                </a:r>
                <a:r>
                  <a:rPr lang="en-US" dirty="0">
                    <a:solidFill>
                      <a:schemeClr val="tx1"/>
                    </a:solidFill>
                  </a:rPr>
                  <a:t>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C4644-F4A9-764D-9364-683E74983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PTAS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greedy</a:t>
            </a:r>
            <a:r>
              <a:rPr lang="nl-NL" dirty="0"/>
              <a:t> </a:t>
            </a:r>
            <a:r>
              <a:rPr lang="nl-NL" dirty="0" err="1"/>
              <a:t>player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2BCB6D5-B976-0547-B8DD-A37A0B2A7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11172</TotalTime>
  <Words>1427</Words>
  <Application>Microsoft Office PowerPoint</Application>
  <PresentationFormat>On-screen Show (4:3)</PresentationFormat>
  <Paragraphs>388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Wingdings 2</vt:lpstr>
      <vt:lpstr>Calibri</vt:lpstr>
      <vt:lpstr>Fira Sans</vt:lpstr>
      <vt:lpstr>Office Theme</vt:lpstr>
      <vt:lpstr>The Subset Sum Game Revisited</vt:lpstr>
      <vt:lpstr>The Subset Sum Game</vt:lpstr>
      <vt:lpstr>Motivation</vt:lpstr>
      <vt:lpstr>Player strategies</vt:lpstr>
      <vt:lpstr>Strategies for Bob</vt:lpstr>
      <vt:lpstr>Hostile – Selfish</vt:lpstr>
      <vt:lpstr>Previous work</vt:lpstr>
      <vt:lpstr>Our results</vt:lpstr>
      <vt:lpstr>PTAS against greedy player</vt:lpstr>
      <vt:lpstr>Definition: PTAS</vt:lpstr>
      <vt:lpstr>PTAS against greedy</vt:lpstr>
      <vt:lpstr>PTAS</vt:lpstr>
      <vt:lpstr>Approximation factor</vt:lpstr>
      <vt:lpstr>Approximation factor</vt:lpstr>
      <vt:lpstr>Approximation factor</vt:lpstr>
      <vt:lpstr>Running time</vt:lpstr>
      <vt:lpstr>No FPTAS</vt:lpstr>
      <vt:lpstr>Inapproximability against the  selfish player</vt:lpstr>
      <vt:lpstr>Inapproximability</vt:lpstr>
      <vt:lpstr>Proof strategy</vt:lpstr>
      <vt:lpstr>Reduction</vt:lpstr>
      <vt:lpstr>Reduction</vt:lpstr>
      <vt:lpstr>Reduction</vt:lpstr>
      <vt:lpstr>Reduction</vt:lpstr>
      <vt:lpstr>Pseudo-polynomial time algorithm</vt:lpstr>
      <vt:lpstr>Algorithm against greedy</vt:lpstr>
      <vt:lpstr>Reachability</vt:lpstr>
      <vt:lpstr>Conclusion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Pieterse, A.</dc:creator>
  <cp:lastModifiedBy>Pieterse, A.</cp:lastModifiedBy>
  <cp:revision>199</cp:revision>
  <dcterms:created xsi:type="dcterms:W3CDTF">2017-08-11T12:58:39Z</dcterms:created>
  <dcterms:modified xsi:type="dcterms:W3CDTF">2017-10-17T10:22:31Z</dcterms:modified>
</cp:coreProperties>
</file>