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8" r:id="rId6"/>
    <p:sldId id="261" r:id="rId7"/>
    <p:sldId id="260" r:id="rId8"/>
    <p:sldId id="266" r:id="rId9"/>
    <p:sldId id="274" r:id="rId10"/>
    <p:sldId id="265" r:id="rId11"/>
    <p:sldId id="267" r:id="rId12"/>
    <p:sldId id="268" r:id="rId13"/>
    <p:sldId id="272" r:id="rId14"/>
    <p:sldId id="269" r:id="rId15"/>
    <p:sldId id="271" r:id="rId16"/>
    <p:sldId id="273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41" autoAdjust="0"/>
    <p:restoredTop sz="94660"/>
  </p:normalViewPr>
  <p:slideViewPr>
    <p:cSldViewPr>
      <p:cViewPr varScale="1">
        <p:scale>
          <a:sx n="74" d="100"/>
          <a:sy n="74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700DB-7693-450C-AE50-940B4D80A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3BB13-C64E-485A-A383-0D9189B81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1503C-E8DA-4A0F-84E5-95BA9915E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1FD98-2E48-421F-A049-3858E180D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83DC7-380B-43CF-86B5-689C5813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1011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710B3-1A42-4A1E-8B06-61456DD07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F6D3C-1AAA-42C5-A266-00BF1506D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2E00B-5DCB-497D-8E1F-061CB726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57D7D-84C7-44A9-A1E2-7DDDF7CA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0FF8B-B8CA-4E15-8BFD-6FFF0E2D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3762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D35CB9-A0AA-444B-AB18-2E3FABA93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9D122-2377-43B5-BE91-1077651D5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8DC71-F494-499B-8F4B-77BAAE7ED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B9145-4CEE-4A5C-9345-05B17843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8A47D-DD68-451E-AB43-FCBC5D7C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1204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2280-3A1B-48B9-B202-F5A090C5BCC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95E2E-2FA6-4DD7-AD2C-7A56A5F7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7C494-74F7-4067-A6DD-588B3260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743B2-E8A8-4725-9077-934ABB54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E0E22-65E4-4A1C-A88C-67835C85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1031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F5CD3-C0FE-41E6-99EE-0332617CD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90234-C4A9-41AB-B6AB-5F64F6A84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6525D-9C93-431B-9C74-AE6325F0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2025C-4FE9-4DE8-B42A-03594D2D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9ED09-0572-4184-92E3-07EC7841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5806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F5C54-FF29-4255-8086-C9877F6A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7B573-31E6-45D2-926D-C77A5B515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292F0-654B-4630-B0A3-C784C61E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BDAC5-972B-483E-8DEE-3BE6DDA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2D682-7D37-4A4F-9DB8-16AAC5E8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F3BC2-73EB-4C96-8C50-84B30BF5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22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7F7C4-8564-491A-BCF6-E75DBBE9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4DC92-ECEA-4894-9793-0C58D62F7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64517-5097-4D6E-A2A4-47C551B00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386019-CA6F-4198-881E-8450F9386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54A18E-D0A4-41CD-90AF-1871C9537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2C96B9-F163-4CA5-A566-93898CAA3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485395-C773-4BBE-95DD-A44D1A4C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9965B0-4D8C-4CC9-8E2B-5590A09D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6095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DC4B-1125-4C37-86A4-179109B6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939F2B-AFE8-4AB4-BEB1-F9EE7F8E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F466F3-601E-413B-9FDA-AE25AB2C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C5CFD-A8FE-4BFD-BC8C-4F3A4B5B5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0879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B0AB4-B290-475F-A996-626BDF9E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34C808-F92F-461E-BA67-D560008BC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49CA2-BA11-4586-947D-EF8FB20F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724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1379B-754D-40E8-BFFF-E2FEF78AF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79B8B-EFE0-4B2F-BEA5-BAF6BFF88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7ED19-8B6A-4FF1-81EA-8E921B4B8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F63BA-50AE-4B65-988F-1495A88A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1BF78-232C-46FC-B2CB-55EF6DD3D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EAF9F-5919-4471-A4B3-6BB722A2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724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5AF2-4A72-4839-8C37-5E5E0520A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C4E788-4C38-4389-9365-3F3FED13E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9FD1C-5767-4D70-9F48-9CFA6E103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1D157-0080-4231-B091-4304F70F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FAEA3-17EF-4111-9F91-8D1F32715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549969-12D9-48F8-9CCA-196CAF391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2114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684BA6-04FB-4249-9A41-86F1349E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12914-CA8B-4BCE-B051-69B38EA6E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30220"/>
            <a:ext cx="10515600" cy="4646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0A115-10F3-44DE-B668-2E5BA2929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985CC-F64C-4F5D-8EF0-EA53537A037E}" type="datetimeFigureOut">
              <a:rPr lang="en-NL" smtClean="0"/>
              <a:t>16/03/2020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3BA3F-ECD6-4FA4-B0C4-B50FEC400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379D0-C9A2-48B7-833F-5F3DEA958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06465-D00D-4ADB-B4CC-A8807298428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5151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28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4E35-50C0-48F2-ADC8-0DE8A42086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Elimination Distances, Blocking Sets, and Kernels for Vertex Cover</a:t>
            </a:r>
            <a:endParaRPr lang="en-NL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A098A-F44D-413A-BAD2-CD58F70B96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Eva-Maria C. </a:t>
            </a:r>
            <a:r>
              <a:rPr lang="en-US" dirty="0" err="1"/>
              <a:t>Hols</a:t>
            </a:r>
            <a:r>
              <a:rPr lang="en-US" dirty="0"/>
              <a:t>, Stefan </a:t>
            </a:r>
            <a:r>
              <a:rPr lang="en-US" dirty="0" err="1"/>
              <a:t>Kratsch</a:t>
            </a:r>
            <a:r>
              <a:rPr lang="en-US" dirty="0"/>
              <a:t>, and </a:t>
            </a:r>
            <a:r>
              <a:rPr lang="en-US" u="sng" dirty="0"/>
              <a:t>Astrid Pieterse</a:t>
            </a:r>
            <a:endParaRPr lang="en-NL" u="sng" dirty="0"/>
          </a:p>
        </p:txBody>
      </p:sp>
      <p:pic>
        <p:nvPicPr>
          <p:cNvPr id="1026" name="Picture 2" descr="Afbeeldingsresultaat voor hu berlin logo">
            <a:extLst>
              <a:ext uri="{FF2B5EF4-FFF2-40B4-BE49-F238E27FC236}">
                <a16:creationId xmlns:a16="http://schemas.microsoft.com/office/drawing/2014/main" id="{C5684A2E-0421-41F2-8303-BF5DD13C4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427831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659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4A6FA2-BB6A-4238-9380-C260B30D9635}"/>
              </a:ext>
            </a:extLst>
          </p:cNvPr>
          <p:cNvCxnSpPr>
            <a:cxnSpLocks/>
          </p:cNvCxnSpPr>
          <p:nvPr/>
        </p:nvCxnSpPr>
        <p:spPr>
          <a:xfrm flipH="1" flipV="1">
            <a:off x="8976320" y="3853591"/>
            <a:ext cx="1467307" cy="15804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A81F49-4CC1-4E90-8A92-AF98622E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Consequences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D04253-3D09-429A-8945-F49368F88E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If Vertex Cover parameterized by modulator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has a polynomial kernel</a:t>
                </a:r>
              </a:p>
              <a:p>
                <a:r>
                  <a:rPr lang="en-GB" dirty="0"/>
                  <a:t>So does Vertex Cover parameterized by a modulator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For all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, assuming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hereditary and robust</a:t>
                </a:r>
              </a:p>
              <a:p>
                <a:pPr lvl="1"/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Proof (induction)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solidFill>
                      <a:schemeClr val="bg2">
                        <a:lumMod val="90000"/>
                      </a:schemeClr>
                    </a:solidFill>
                  </a:rPr>
                  <a:t>: Directly use the polynomial kernel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solidFill>
                      <a:schemeClr val="bg2">
                        <a:lumMod val="90000"/>
                      </a:schemeClr>
                    </a:solidFill>
                  </a:rPr>
                  <a:t>: Polynomial kernel implies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GB" b="0" dirty="0">
                    <a:solidFill>
                      <a:schemeClr val="bg2">
                        <a:lumMod val="90000"/>
                      </a:schemeClr>
                    </a:solidFill>
                  </a:rPr>
                  <a:t> constant</a:t>
                </a:r>
              </a:p>
              <a:p>
                <a:pPr lvl="1"/>
                <a:r>
                  <a:rPr lang="en-GB" b="0" dirty="0">
                    <a:solidFill>
                      <a:schemeClr val="bg2">
                        <a:lumMod val="90000"/>
                      </a:schemeClr>
                    </a:solidFill>
                  </a:rPr>
                  <a:t>Implies also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0" dirty="0">
                    <a:solidFill>
                      <a:schemeClr val="bg2">
                        <a:lumMod val="90000"/>
                      </a:schemeClr>
                    </a:solidFill>
                  </a:rPr>
                  <a:t> constant</a:t>
                </a:r>
              </a:p>
              <a:p>
                <a:r>
                  <a:rPr lang="en-GB" dirty="0">
                    <a:solidFill>
                      <a:schemeClr val="bg2">
                        <a:lumMod val="90000"/>
                      </a:schemeClr>
                    </a:solidFill>
                  </a:rPr>
                  <a:t>Reduce the number of connected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b="0" dirty="0">
                    <a:solidFill>
                      <a:schemeClr val="bg2">
                        <a:lumMod val="90000"/>
                      </a:schemeClr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solidFill>
                                  <a:schemeClr val="bg2">
                                    <a:lumMod val="9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bg2">
                                    <a:lumMod val="9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sup>
                    </m:sSup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b="0" dirty="0">
                  <a:solidFill>
                    <a:schemeClr val="bg2">
                      <a:lumMod val="90000"/>
                    </a:schemeClr>
                  </a:solidFill>
                </a:endParaRPr>
              </a:p>
              <a:p>
                <a:r>
                  <a:rPr lang="en-GB" dirty="0">
                    <a:solidFill>
                      <a:schemeClr val="bg2">
                        <a:lumMod val="90000"/>
                      </a:schemeClr>
                    </a:solidFill>
                  </a:rPr>
                  <a:t>For every connected components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b="0" dirty="0">
                    <a:solidFill>
                      <a:schemeClr val="bg2">
                        <a:lumMod val="90000"/>
                      </a:schemeClr>
                    </a:solidFill>
                  </a:rPr>
                  <a:t>, add the root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GB" b="0" dirty="0">
                  <a:solidFill>
                    <a:schemeClr val="bg2">
                      <a:lumMod val="9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b="0" dirty="0">
                    <a:solidFill>
                      <a:schemeClr val="bg2">
                        <a:lumMod val="90000"/>
                      </a:schemeClr>
                    </a:solidFill>
                  </a:rPr>
                  <a:t> now has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solidFill>
                              <a:schemeClr val="bg2">
                                <a:lumMod val="9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chemeClr val="bg2">
                            <a:lumMod val="90000"/>
                          </a:schemeClr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b="0" dirty="0">
                  <a:solidFill>
                    <a:schemeClr val="bg2">
                      <a:lumMod val="90000"/>
                    </a:schemeClr>
                  </a:solidFill>
                </a:endParaRPr>
              </a:p>
              <a:p>
                <a:pPr lvl="1"/>
                <a:r>
                  <a:rPr lang="en-GB" dirty="0">
                    <a:solidFill>
                      <a:schemeClr val="bg2">
                        <a:lumMod val="90000"/>
                      </a:schemeClr>
                    </a:solidFill>
                  </a:rPr>
                  <a:t>Apply the induction hypothesis</a:t>
                </a:r>
                <a:endParaRPr lang="en-GB" b="0" dirty="0">
                  <a:solidFill>
                    <a:schemeClr val="bg2">
                      <a:lumMod val="90000"/>
                    </a:schemeClr>
                  </a:solidFill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D04253-3D09-429A-8945-F49368F88E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493" b="-52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8E1A62-2351-4B21-A3A4-F4C4FF5853A8}"/>
              </a:ext>
            </a:extLst>
          </p:cNvPr>
          <p:cNvCxnSpPr>
            <a:cxnSpLocks/>
          </p:cNvCxnSpPr>
          <p:nvPr/>
        </p:nvCxnSpPr>
        <p:spPr>
          <a:xfrm flipH="1" flipV="1">
            <a:off x="8832304" y="3645024"/>
            <a:ext cx="1215290" cy="5202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56E22CF-8FA5-4B91-9178-254DF3442B3F}"/>
              </a:ext>
            </a:extLst>
          </p:cNvPr>
          <p:cNvCxnSpPr>
            <a:cxnSpLocks/>
          </p:cNvCxnSpPr>
          <p:nvPr/>
        </p:nvCxnSpPr>
        <p:spPr>
          <a:xfrm flipH="1" flipV="1">
            <a:off x="9192344" y="3144482"/>
            <a:ext cx="1607216" cy="77230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5CE9C8D-C106-487D-863A-9340F2C26CEF}"/>
              </a:ext>
            </a:extLst>
          </p:cNvPr>
          <p:cNvCxnSpPr>
            <a:cxnSpLocks/>
          </p:cNvCxnSpPr>
          <p:nvPr/>
        </p:nvCxnSpPr>
        <p:spPr>
          <a:xfrm flipH="1" flipV="1">
            <a:off x="10047594" y="2863021"/>
            <a:ext cx="548434" cy="13010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3B03D4A-7717-4BCA-85A1-409EF4671180}"/>
              </a:ext>
            </a:extLst>
          </p:cNvPr>
          <p:cNvCxnSpPr>
            <a:cxnSpLocks/>
          </p:cNvCxnSpPr>
          <p:nvPr/>
        </p:nvCxnSpPr>
        <p:spPr>
          <a:xfrm flipV="1">
            <a:off x="10002350" y="2504267"/>
            <a:ext cx="1045422" cy="146479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CF3B19-2D58-412E-AC36-41B16396886F}"/>
              </a:ext>
            </a:extLst>
          </p:cNvPr>
          <p:cNvCxnSpPr>
            <a:cxnSpLocks/>
          </p:cNvCxnSpPr>
          <p:nvPr/>
        </p:nvCxnSpPr>
        <p:spPr>
          <a:xfrm flipV="1">
            <a:off x="10596028" y="3256673"/>
            <a:ext cx="938400" cy="90736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410C24-386F-4081-BD1A-6C731E26A488}"/>
              </a:ext>
            </a:extLst>
          </p:cNvPr>
          <p:cNvCxnSpPr>
            <a:cxnSpLocks/>
          </p:cNvCxnSpPr>
          <p:nvPr/>
        </p:nvCxnSpPr>
        <p:spPr>
          <a:xfrm flipV="1">
            <a:off x="11369238" y="3212976"/>
            <a:ext cx="272594" cy="8224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66A698C-47CC-4E98-B4EA-DD348D4C6660}"/>
              </a:ext>
            </a:extLst>
          </p:cNvPr>
          <p:cNvSpPr/>
          <p:nvPr/>
        </p:nvSpPr>
        <p:spPr>
          <a:xfrm>
            <a:off x="9480376" y="3645024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X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5987D78E-583B-4498-B039-80DCF4337BD4}"/>
                  </a:ext>
                </a:extLst>
              </p:cNvPr>
              <p:cNvSpPr/>
              <p:nvPr/>
            </p:nvSpPr>
            <p:spPr>
              <a:xfrm>
                <a:off x="8832304" y="2751516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5987D78E-583B-4498-B039-80DCF4337B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2304" y="2751516"/>
                <a:ext cx="720080" cy="648072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68ECFC75-2DAD-4D28-8B82-1BD1681AF207}"/>
                  </a:ext>
                </a:extLst>
              </p:cNvPr>
              <p:cNvSpPr/>
              <p:nvPr/>
            </p:nvSpPr>
            <p:spPr>
              <a:xfrm>
                <a:off x="9733012" y="2455715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68ECFC75-2DAD-4D28-8B82-1BD1681AF2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3012" y="2455715"/>
                <a:ext cx="720080" cy="648072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1DFC5804-1676-4FEA-B07C-ED1B71CB8B95}"/>
                  </a:ext>
                </a:extLst>
              </p:cNvPr>
              <p:cNvSpPr/>
              <p:nvPr/>
            </p:nvSpPr>
            <p:spPr>
              <a:xfrm>
                <a:off x="8472264" y="3458413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1DFC5804-1676-4FEA-B07C-ED1B71CB8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2264" y="3458413"/>
                <a:ext cx="720080" cy="648072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486E0D26-027E-4F3F-8824-FD2FEF0C784F}"/>
              </a:ext>
            </a:extLst>
          </p:cNvPr>
          <p:cNvSpPr/>
          <p:nvPr/>
        </p:nvSpPr>
        <p:spPr>
          <a:xfrm>
            <a:off x="10814348" y="2153911"/>
            <a:ext cx="720080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…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D5D637-8191-4839-91B6-760BE3FBB054}"/>
                  </a:ext>
                </a:extLst>
              </p:cNvPr>
              <p:cNvSpPr/>
              <p:nvPr/>
            </p:nvSpPr>
            <p:spPr>
              <a:xfrm>
                <a:off x="11308960" y="2874234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D5D637-8191-4839-91B6-760BE3FBB0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8960" y="2874234"/>
                <a:ext cx="720080" cy="648072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D505ABFD-036D-4356-91D4-45A570EE77C6}"/>
              </a:ext>
            </a:extLst>
          </p:cNvPr>
          <p:cNvSpPr txBox="1"/>
          <p:nvPr/>
        </p:nvSpPr>
        <p:spPr>
          <a:xfrm>
            <a:off x="8328248" y="299695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</a:t>
            </a:r>
            <a:endParaRPr lang="en-NL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1A0F22B-6658-4522-AC33-04F62FA13FB3}"/>
              </a:ext>
            </a:extLst>
          </p:cNvPr>
          <p:cNvSpPr/>
          <p:nvPr/>
        </p:nvSpPr>
        <p:spPr>
          <a:xfrm>
            <a:off x="8898598" y="3536124"/>
            <a:ext cx="231462" cy="240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7173970-44B1-4D3B-8760-508ED34722A0}"/>
              </a:ext>
            </a:extLst>
          </p:cNvPr>
          <p:cNvSpPr/>
          <p:nvPr/>
        </p:nvSpPr>
        <p:spPr>
          <a:xfrm>
            <a:off x="10221199" y="2684481"/>
            <a:ext cx="231462" cy="240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6947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9" dur="indefinite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85F8-5098-4DC2-8725-6F26F8E5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Consequences	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6B2869-EC4F-4DDE-B8DC-911C39C5CA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Generalizes existing kernels for Vertex Cover</a:t>
                </a:r>
              </a:p>
              <a:p>
                <a:r>
                  <a:rPr lang="en-GB" dirty="0"/>
                  <a:t>New parameter generalizes existing parameters!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In particular, we 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OPT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𝐿𝑃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+ℓ</m:t>
                    </m:r>
                  </m:oMath>
                </a14:m>
                <a:r>
                  <a:rPr lang="en-GB" dirty="0"/>
                  <a:t> implies that there is a modulator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of size at most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2ℓ+2</m:t>
                    </m:r>
                  </m:oMath>
                </a14:m>
                <a:r>
                  <a:rPr lang="en-GB" dirty="0"/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𝐿𝑃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6B2869-EC4F-4DDE-B8DC-911C39C5CA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837" r="-116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2047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B1FB03A-D202-4AEB-BF62-F92D29090A7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Reducing the number of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N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B1FB03A-D202-4AEB-BF62-F92D29090A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913" b="-687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B363AD-B366-4F09-8C68-0185A80A67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>
                    <a:solidFill>
                      <a:schemeClr val="accent1"/>
                    </a:solidFill>
                  </a:rPr>
                  <a:t>Theorem</a:t>
                </a:r>
              </a:p>
              <a:p>
                <a:pPr marL="0" indent="0">
                  <a:buNone/>
                </a:pP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, we can reduce the number of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:r>
                  <a:rPr lang="en-GB" dirty="0"/>
                  <a:t>Outputs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GB" dirty="0"/>
              </a:p>
              <a:p>
                <a:r>
                  <a:rPr lang="en-GB" dirty="0"/>
                  <a:t>Runs in polynomial time (assuming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sufficiently nice)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>
                    <a:solidFill>
                      <a:schemeClr val="accent6"/>
                    </a:solidFill>
                  </a:rPr>
                  <a:t>Simple method (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components)</a:t>
                </a:r>
              </a:p>
              <a:p>
                <a:r>
                  <a:rPr lang="en-GB" dirty="0"/>
                  <a:t>For all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Mark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/>
                  <a:t> components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is blocking</a:t>
                </a:r>
              </a:p>
              <a:p>
                <a:r>
                  <a:rPr lang="en-GB" dirty="0"/>
                  <a:t>Remove unmarked components</a:t>
                </a:r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B363AD-B366-4F09-8C68-0185A80A67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529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9B3813-F315-44F6-AAB6-2369C93CBA8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Reducing the number of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N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9B3813-F315-44F6-AAB6-2369C93CBA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913" b="-687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6AA1E4-DB3F-4411-A892-8F28538250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>
                    <a:solidFill>
                      <a:schemeClr val="accent6"/>
                    </a:solidFill>
                  </a:rPr>
                  <a:t>Simple method (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chemeClr val="accent6"/>
                    </a:solidFill>
                  </a:rPr>
                  <a:t> components)</a:t>
                </a:r>
              </a:p>
              <a:p>
                <a:r>
                  <a:rPr lang="en-GB" dirty="0"/>
                  <a:t>For all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Mark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/>
                  <a:t> components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is blocking</a:t>
                </a:r>
              </a:p>
              <a:p>
                <a:r>
                  <a:rPr lang="en-GB" dirty="0"/>
                  <a:t>Remove unmarked components</a:t>
                </a:r>
                <a:endParaRPr lang="en-NL" dirty="0"/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>
                    <a:solidFill>
                      <a:schemeClr val="accent1"/>
                    </a:solidFill>
                  </a:rPr>
                  <a:t>Correctness</a:t>
                </a:r>
              </a:p>
              <a:p>
                <a:pPr marL="0" indent="0">
                  <a:buNone/>
                </a:pP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unmarked, then for any minimum vertex cover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, </a:t>
                </a:r>
              </a:p>
              <a:p>
                <a:pPr marL="0" indent="0">
                  <a:buNone/>
                </a:pPr>
                <a:r>
                  <a:rPr lang="en-GB" dirty="0"/>
                  <a:t>there is a vertex cover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/>
              </a:p>
              <a:p>
                <a:r>
                  <a:rPr lang="en-GB" dirty="0"/>
                  <a:t>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is a vertex cover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GB" dirty="0"/>
              </a:p>
              <a:p>
                <a:r>
                  <a:rPr lang="en-GB" dirty="0"/>
                  <a:t>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has size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6AA1E4-DB3F-4411-A892-8F28538250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1706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2DCE89-C659-4C97-B297-F475D7C833D2}"/>
              </a:ext>
            </a:extLst>
          </p:cNvPr>
          <p:cNvCxnSpPr>
            <a:cxnSpLocks/>
          </p:cNvCxnSpPr>
          <p:nvPr/>
        </p:nvCxnSpPr>
        <p:spPr>
          <a:xfrm flipH="1" flipV="1">
            <a:off x="8240736" y="5540673"/>
            <a:ext cx="1215290" cy="5202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78B9570-BEFF-4A2B-B90C-41ABBEDBA56F}"/>
              </a:ext>
            </a:extLst>
          </p:cNvPr>
          <p:cNvCxnSpPr>
            <a:cxnSpLocks/>
          </p:cNvCxnSpPr>
          <p:nvPr/>
        </p:nvCxnSpPr>
        <p:spPr>
          <a:xfrm flipH="1" flipV="1">
            <a:off x="8600776" y="5040131"/>
            <a:ext cx="1607216" cy="77230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EDDD32-E5CA-4145-AD54-8CC45BA61A76}"/>
              </a:ext>
            </a:extLst>
          </p:cNvPr>
          <p:cNvCxnSpPr>
            <a:cxnSpLocks/>
          </p:cNvCxnSpPr>
          <p:nvPr/>
        </p:nvCxnSpPr>
        <p:spPr>
          <a:xfrm flipH="1" flipV="1">
            <a:off x="9456026" y="4758670"/>
            <a:ext cx="548434" cy="13010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EACBF9-D88A-46FE-A428-A288B391D590}"/>
              </a:ext>
            </a:extLst>
          </p:cNvPr>
          <p:cNvCxnSpPr>
            <a:cxnSpLocks/>
          </p:cNvCxnSpPr>
          <p:nvPr/>
        </p:nvCxnSpPr>
        <p:spPr>
          <a:xfrm flipV="1">
            <a:off x="9410782" y="4399916"/>
            <a:ext cx="1045422" cy="146479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1F0744-D791-484D-9D0A-382C1250F2A0}"/>
              </a:ext>
            </a:extLst>
          </p:cNvPr>
          <p:cNvCxnSpPr>
            <a:cxnSpLocks/>
          </p:cNvCxnSpPr>
          <p:nvPr/>
        </p:nvCxnSpPr>
        <p:spPr>
          <a:xfrm flipV="1">
            <a:off x="10004460" y="5152322"/>
            <a:ext cx="938400" cy="90736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4D61418-F4C4-49DE-98F6-580A87E1C43B}"/>
              </a:ext>
            </a:extLst>
          </p:cNvPr>
          <p:cNvCxnSpPr>
            <a:cxnSpLocks/>
          </p:cNvCxnSpPr>
          <p:nvPr/>
        </p:nvCxnSpPr>
        <p:spPr>
          <a:xfrm flipV="1">
            <a:off x="10777670" y="5108625"/>
            <a:ext cx="272594" cy="8224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D477AE6-67A3-46A1-A19A-F4EEB2B4FFA9}"/>
                  </a:ext>
                </a:extLst>
              </p:cNvPr>
              <p:cNvSpPr/>
              <p:nvPr/>
            </p:nvSpPr>
            <p:spPr>
              <a:xfrm>
                <a:off x="8240736" y="4647165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D477AE6-67A3-46A1-A19A-F4EEB2B4FF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0736" y="4647165"/>
                <a:ext cx="720080" cy="648072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2B5E658-D553-4117-A367-7BD40303F883}"/>
                  </a:ext>
                </a:extLst>
              </p:cNvPr>
              <p:cNvSpPr/>
              <p:nvPr/>
            </p:nvSpPr>
            <p:spPr>
              <a:xfrm>
                <a:off x="9141444" y="4351364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2B5E658-D553-4117-A367-7BD40303F8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1444" y="4351364"/>
                <a:ext cx="720080" cy="648072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378AE69-741B-429F-8C83-5EC097D5CCC7}"/>
                  </a:ext>
                </a:extLst>
              </p:cNvPr>
              <p:cNvSpPr/>
              <p:nvPr/>
            </p:nvSpPr>
            <p:spPr>
              <a:xfrm>
                <a:off x="7880696" y="5354062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378AE69-741B-429F-8C83-5EC097D5CC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0696" y="5354062"/>
                <a:ext cx="720080" cy="648072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id="{D3462898-3180-47EA-A0AC-13E839674C1B}"/>
              </a:ext>
            </a:extLst>
          </p:cNvPr>
          <p:cNvSpPr/>
          <p:nvPr/>
        </p:nvSpPr>
        <p:spPr>
          <a:xfrm>
            <a:off x="10222780" y="4049560"/>
            <a:ext cx="720080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…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B5644A2-DFE0-4CBE-A952-520A9533F0D9}"/>
                  </a:ext>
                </a:extLst>
              </p:cNvPr>
              <p:cNvSpPr/>
              <p:nvPr/>
            </p:nvSpPr>
            <p:spPr>
              <a:xfrm>
                <a:off x="10717392" y="4769883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5B5644A2-DFE0-4CBE-A952-520A9533F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7392" y="4769883"/>
                <a:ext cx="720080" cy="648072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AC22CA7-0FC2-4B47-8BAE-52AACC97C3F6}"/>
              </a:ext>
            </a:extLst>
          </p:cNvPr>
          <p:cNvSpPr/>
          <p:nvPr/>
        </p:nvSpPr>
        <p:spPr>
          <a:xfrm>
            <a:off x="8888808" y="5540673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X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087926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21C24D1-FCB5-44C5-83D0-BA8C2F52D4DD}"/>
              </a:ext>
            </a:extLst>
          </p:cNvPr>
          <p:cNvCxnSpPr>
            <a:cxnSpLocks/>
          </p:cNvCxnSpPr>
          <p:nvPr/>
        </p:nvCxnSpPr>
        <p:spPr>
          <a:xfrm flipH="1" flipV="1">
            <a:off x="7183086" y="3355443"/>
            <a:ext cx="1131232" cy="13302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D0DBCE-53FB-4592-AD64-79390032A25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Reducing the number of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N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CD0DBCE-53FB-4592-AD64-79390032A2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913" b="-687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2012CF-5689-4F84-949B-3E5C16DFB0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>
                    <a:solidFill>
                      <a:schemeClr val="accent1"/>
                    </a:solidFill>
                  </a:rPr>
                  <a:t>Proof by contradiction</a:t>
                </a:r>
              </a:p>
              <a:p>
                <a:pPr marL="0" indent="0">
                  <a:buNone/>
                </a:pPr>
                <a:r>
                  <a:rPr lang="en-GB" dirty="0"/>
                  <a:t>Consider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/>
              </a:p>
              <a:p>
                <a:pPr marL="285750" indent="-285750"/>
                <a:r>
                  <a:rPr lang="en-GB" dirty="0"/>
                  <a:t>Sufficient to ensure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contains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Problem: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could be </a:t>
                </a:r>
                <a:r>
                  <a:rPr lang="en-GB" dirty="0">
                    <a:solidFill>
                      <a:srgbClr val="C00000"/>
                    </a:solidFill>
                  </a:rPr>
                  <a:t>blocking</a:t>
                </a:r>
              </a:p>
              <a:p>
                <a:pPr marL="285750" indent="-285750"/>
                <a:r>
                  <a:rPr lang="en-GB" dirty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minimal blocking set</a:t>
                </a:r>
              </a:p>
              <a:p>
                <a:pPr marL="285750" indent="-285750"/>
                <a:r>
                  <a:rPr lang="en-GB" dirty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:pPr marL="285750" indent="-285750"/>
                <a:r>
                  <a:rPr lang="en-GB" dirty="0"/>
                  <a:t>We marked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&gt;|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/>
                  <a:t> components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′′</m:t>
                    </m:r>
                  </m:oMath>
                </a14:m>
                <a:endParaRPr lang="en-GB" dirty="0"/>
              </a:p>
              <a:p>
                <a:pPr marL="285750" indent="-285750"/>
                <a:r>
                  <a:rPr lang="en-GB" dirty="0"/>
                  <a:t>They do not use local optimum</a:t>
                </a:r>
              </a:p>
              <a:p>
                <a:pPr marL="285750" indent="-285750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is </a:t>
                </a:r>
                <a:r>
                  <a:rPr lang="en-GB" dirty="0">
                    <a:solidFill>
                      <a:srgbClr val="C00000"/>
                    </a:solidFill>
                  </a:rPr>
                  <a:t>not a minimum vertex cover</a:t>
                </a:r>
              </a:p>
              <a:p>
                <a:pPr marL="742950" lvl="1" indent="-285750"/>
                <a:r>
                  <a:rPr lang="en-GB" dirty="0"/>
                  <a:t>Taking all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and all local optima is better!</a:t>
                </a:r>
              </a:p>
              <a:p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2012CF-5689-4F84-949B-3E5C16DFB0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10CE4B-EE07-49A5-B8D9-AC8295C87E8C}"/>
              </a:ext>
            </a:extLst>
          </p:cNvPr>
          <p:cNvCxnSpPr>
            <a:cxnSpLocks/>
          </p:cNvCxnSpPr>
          <p:nvPr/>
        </p:nvCxnSpPr>
        <p:spPr>
          <a:xfrm flipH="1" flipV="1">
            <a:off x="7392144" y="4149080"/>
            <a:ext cx="1215290" cy="52028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D51D4E-7161-4B5D-9716-C86492188FFA}"/>
              </a:ext>
            </a:extLst>
          </p:cNvPr>
          <p:cNvCxnSpPr>
            <a:cxnSpLocks/>
          </p:cNvCxnSpPr>
          <p:nvPr/>
        </p:nvCxnSpPr>
        <p:spPr>
          <a:xfrm flipH="1" flipV="1">
            <a:off x="8607434" y="3367077"/>
            <a:ext cx="548434" cy="13010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9F8410-0F27-4EDE-9D1A-40811E4777D5}"/>
              </a:ext>
            </a:extLst>
          </p:cNvPr>
          <p:cNvCxnSpPr>
            <a:cxnSpLocks/>
          </p:cNvCxnSpPr>
          <p:nvPr/>
        </p:nvCxnSpPr>
        <p:spPr>
          <a:xfrm flipV="1">
            <a:off x="8562190" y="3008323"/>
            <a:ext cx="1045422" cy="146479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3F672E-903A-4CD1-9C6B-BA8CE729AE75}"/>
              </a:ext>
            </a:extLst>
          </p:cNvPr>
          <p:cNvCxnSpPr>
            <a:cxnSpLocks/>
          </p:cNvCxnSpPr>
          <p:nvPr/>
        </p:nvCxnSpPr>
        <p:spPr>
          <a:xfrm flipV="1">
            <a:off x="9155868" y="3760729"/>
            <a:ext cx="938400" cy="90736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43EFF9-58F5-4ACE-8F45-A4F2422A5570}"/>
              </a:ext>
            </a:extLst>
          </p:cNvPr>
          <p:cNvCxnSpPr>
            <a:cxnSpLocks/>
          </p:cNvCxnSpPr>
          <p:nvPr/>
        </p:nvCxnSpPr>
        <p:spPr>
          <a:xfrm flipV="1">
            <a:off x="9929078" y="3717032"/>
            <a:ext cx="272594" cy="8224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A8F5EE2-0FB9-462A-BD4D-D2C8B3691906}"/>
                  </a:ext>
                </a:extLst>
              </p:cNvPr>
              <p:cNvSpPr/>
              <p:nvPr/>
            </p:nvSpPr>
            <p:spPr>
              <a:xfrm>
                <a:off x="6600056" y="2438851"/>
                <a:ext cx="1512168" cy="146479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A8F5EE2-0FB9-462A-BD4D-D2C8B36919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2438851"/>
                <a:ext cx="1512168" cy="1464793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5D8FEE7-27EF-4975-842E-6C7795944AF4}"/>
                  </a:ext>
                </a:extLst>
              </p:cNvPr>
              <p:cNvSpPr/>
              <p:nvPr/>
            </p:nvSpPr>
            <p:spPr>
              <a:xfrm>
                <a:off x="8292852" y="2959771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5D8FEE7-27EF-4975-842E-6C7795944A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852" y="2959771"/>
                <a:ext cx="720080" cy="648072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7E7402AB-2ACF-46FC-BA2C-ECE3028FE751}"/>
                  </a:ext>
                </a:extLst>
              </p:cNvPr>
              <p:cNvSpPr/>
              <p:nvPr/>
            </p:nvSpPr>
            <p:spPr>
              <a:xfrm>
                <a:off x="7032104" y="4018205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7E7402AB-2ACF-46FC-BA2C-ECE3028FE7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2104" y="4018205"/>
                <a:ext cx="720080" cy="648072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id="{42B4C0EF-454E-4A72-B67C-75CEF4419C25}"/>
              </a:ext>
            </a:extLst>
          </p:cNvPr>
          <p:cNvSpPr/>
          <p:nvPr/>
        </p:nvSpPr>
        <p:spPr>
          <a:xfrm>
            <a:off x="9374188" y="2657967"/>
            <a:ext cx="720080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…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32F6ED7-886F-4F1E-BBBE-1A1523ED32E3}"/>
                  </a:ext>
                </a:extLst>
              </p:cNvPr>
              <p:cNvSpPr/>
              <p:nvPr/>
            </p:nvSpPr>
            <p:spPr>
              <a:xfrm>
                <a:off x="9868800" y="3378290"/>
                <a:ext cx="720080" cy="64807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32F6ED7-886F-4F1E-BBBE-1A1523ED32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8800" y="3378290"/>
                <a:ext cx="720080" cy="648072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8A2945C-9BFE-485C-854D-7CD24C28AC73}"/>
              </a:ext>
            </a:extLst>
          </p:cNvPr>
          <p:cNvSpPr/>
          <p:nvPr/>
        </p:nvSpPr>
        <p:spPr>
          <a:xfrm>
            <a:off x="8040216" y="4149080"/>
            <a:ext cx="2548664" cy="1178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X</a:t>
            </a:r>
            <a:endParaRPr lang="en-NL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D630B55-C1B2-4E48-A22F-2AD7575F3B74}"/>
              </a:ext>
            </a:extLst>
          </p:cNvPr>
          <p:cNvSpPr/>
          <p:nvPr/>
        </p:nvSpPr>
        <p:spPr>
          <a:xfrm>
            <a:off x="6888088" y="2852937"/>
            <a:ext cx="1143576" cy="86409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  <a:endParaRPr lang="en-NL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1C8659B-D3CD-4952-91A5-897E85651A60}"/>
              </a:ext>
            </a:extLst>
          </p:cNvPr>
          <p:cNvSpPr/>
          <p:nvPr/>
        </p:nvSpPr>
        <p:spPr>
          <a:xfrm>
            <a:off x="7226412" y="3359792"/>
            <a:ext cx="656132" cy="32518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B’</a:t>
            </a:r>
            <a:endParaRPr lang="en-NL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5F3DD31-2D73-4444-A3D5-ADBC9047C2DB}"/>
              </a:ext>
            </a:extLst>
          </p:cNvPr>
          <p:cNvSpPr/>
          <p:nvPr/>
        </p:nvSpPr>
        <p:spPr>
          <a:xfrm>
            <a:off x="8159771" y="4240853"/>
            <a:ext cx="656132" cy="32518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B’’</a:t>
            </a:r>
            <a:endParaRPr lang="en-NL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1388482-8728-470F-A7AA-08AF21163AEE}"/>
              </a:ext>
            </a:extLst>
          </p:cNvPr>
          <p:cNvCxnSpPr>
            <a:cxnSpLocks/>
            <a:stCxn id="24" idx="7"/>
            <a:endCxn id="23" idx="6"/>
          </p:cNvCxnSpPr>
          <p:nvPr/>
        </p:nvCxnSpPr>
        <p:spPr>
          <a:xfrm flipH="1" flipV="1">
            <a:off x="7882544" y="3522383"/>
            <a:ext cx="837271" cy="76609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EB50A5D-9CF5-48F5-9CCE-2E85E22C6F32}"/>
              </a:ext>
            </a:extLst>
          </p:cNvPr>
          <p:cNvCxnSpPr>
            <a:cxnSpLocks/>
            <a:stCxn id="24" idx="2"/>
          </p:cNvCxnSpPr>
          <p:nvPr/>
        </p:nvCxnSpPr>
        <p:spPr>
          <a:xfrm flipH="1" flipV="1">
            <a:off x="7223549" y="3569832"/>
            <a:ext cx="936222" cy="8336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64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AE1108EB-CAB9-46DD-AFC5-56A632954684}"/>
                  </a:ext>
                </a:extLst>
              </p:cNvPr>
              <p:cNvSpPr/>
              <p:nvPr/>
            </p:nvSpPr>
            <p:spPr>
              <a:xfrm>
                <a:off x="8950012" y="5833157"/>
                <a:ext cx="1424626" cy="687611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                  </m:t>
                      </m:r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Ŷ</m:t>
                      </m:r>
                    </m:oMath>
                  </m:oMathPara>
                </a14:m>
                <a:endParaRPr lang="en-NL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AE1108EB-CAB9-46DD-AFC5-56A6329546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0012" y="5833157"/>
                <a:ext cx="1424626" cy="68761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B1FB03A-D202-4AEB-BF62-F92D29090A7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Reducing the number of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N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B1FB03A-D202-4AEB-BF62-F92D29090A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1913" b="-687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B363AD-B366-4F09-8C68-0185A80A67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>
                    <a:solidFill>
                      <a:schemeClr val="accent1"/>
                    </a:solidFill>
                  </a:rPr>
                  <a:t>Theorem</a:t>
                </a:r>
              </a:p>
              <a:p>
                <a:pPr marL="0" indent="0">
                  <a:buNone/>
                </a:pP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, we can reduce the number of components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:r>
                  <a:rPr lang="en-GB" dirty="0"/>
                  <a:t>Outputs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dirty="0"/>
                  <a:t>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𝑂𝑃𝑇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GB" dirty="0"/>
              </a:p>
              <a:p>
                <a:r>
                  <a:rPr lang="en-GB" dirty="0"/>
                  <a:t>Runs in polynomial time (assuming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sufficiently nice)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C00000"/>
                    </a:solidFill>
                  </a:rPr>
                  <a:t>Improved method: “Crowns”</a:t>
                </a:r>
              </a:p>
              <a:p>
                <a:pPr marL="0" indent="0">
                  <a:buNone/>
                </a:pPr>
                <a:r>
                  <a:rPr lang="en-GB" dirty="0"/>
                  <a:t>Create auxiliary bipartite graph on size-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 subsets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/>
                  <a:t>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and components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endParaRPr lang="en-GB" dirty="0"/>
              </a:p>
              <a:p>
                <a:r>
                  <a:rPr lang="en-GB" dirty="0"/>
                  <a:t>Add connection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blocking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/>
              </a:p>
              <a:p>
                <a:r>
                  <a:rPr lang="en-GB" dirty="0"/>
                  <a:t>Find a maximum matching</a:t>
                </a:r>
              </a:p>
              <a:p>
                <a:r>
                  <a:rPr lang="en-GB" dirty="0"/>
                  <a:t>Remove unmatched components</a:t>
                </a:r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B363AD-B366-4F09-8C68-0185A80A67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1837" b="-52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F447BD58-A12F-4720-8B06-64BD402C6894}"/>
                  </a:ext>
                </a:extLst>
              </p:cNvPr>
              <p:cNvSpPr/>
              <p:nvPr/>
            </p:nvSpPr>
            <p:spPr>
              <a:xfrm>
                <a:off x="6672064" y="5013176"/>
                <a:ext cx="504056" cy="43204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F447BD58-A12F-4720-8B06-64BD402C68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5013176"/>
                <a:ext cx="504056" cy="432048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A06F3FF3-EEDE-4130-86F2-B392DC5D396A}"/>
                  </a:ext>
                </a:extLst>
              </p:cNvPr>
              <p:cNvSpPr/>
              <p:nvPr/>
            </p:nvSpPr>
            <p:spPr>
              <a:xfrm>
                <a:off x="7480920" y="5013176"/>
                <a:ext cx="504056" cy="43204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A06F3FF3-EEDE-4130-86F2-B392DC5D39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920" y="5013176"/>
                <a:ext cx="504056" cy="432048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B1D54A0F-FB8D-404C-A831-D70827A5CE1F}"/>
                  </a:ext>
                </a:extLst>
              </p:cNvPr>
              <p:cNvSpPr/>
              <p:nvPr/>
            </p:nvSpPr>
            <p:spPr>
              <a:xfrm>
                <a:off x="8289776" y="5013176"/>
                <a:ext cx="504056" cy="43204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B1D54A0F-FB8D-404C-A831-D70827A5CE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9776" y="5013176"/>
                <a:ext cx="504056" cy="432048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C90241A-D141-4945-B179-BF9E9082D917}"/>
                  </a:ext>
                </a:extLst>
              </p:cNvPr>
              <p:cNvSpPr/>
              <p:nvPr/>
            </p:nvSpPr>
            <p:spPr>
              <a:xfrm>
                <a:off x="9098632" y="5014825"/>
                <a:ext cx="504056" cy="43204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C90241A-D141-4945-B179-BF9E9082D9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632" y="5014825"/>
                <a:ext cx="504056" cy="432048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E1542B0-87AB-438E-BE72-0BFD4BA98000}"/>
                  </a:ext>
                </a:extLst>
              </p:cNvPr>
              <p:cNvSpPr/>
              <p:nvPr/>
            </p:nvSpPr>
            <p:spPr>
              <a:xfrm>
                <a:off x="9974188" y="5013176"/>
                <a:ext cx="504056" cy="43204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E1542B0-87AB-438E-BE72-0BFD4BA980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188" y="5013176"/>
                <a:ext cx="504056" cy="432048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FCF15943-1A67-4F6B-A883-023293BE7C90}"/>
                  </a:ext>
                </a:extLst>
              </p:cNvPr>
              <p:cNvSpPr/>
              <p:nvPr/>
            </p:nvSpPr>
            <p:spPr>
              <a:xfrm>
                <a:off x="6546050" y="5931527"/>
                <a:ext cx="756084" cy="43204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FCF15943-1A67-4F6B-A883-023293BE7C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050" y="5931527"/>
                <a:ext cx="756084" cy="43204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C2910091-C97D-4CC4-BDC9-2516C489DBF6}"/>
                  </a:ext>
                </a:extLst>
              </p:cNvPr>
              <p:cNvSpPr/>
              <p:nvPr/>
            </p:nvSpPr>
            <p:spPr>
              <a:xfrm>
                <a:off x="7354906" y="5931527"/>
                <a:ext cx="756084" cy="43204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C2910091-C97D-4CC4-BDC9-2516C489DB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4906" y="5931527"/>
                <a:ext cx="756084" cy="432048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5F77EEAF-E199-4915-A121-4155D51F9FDA}"/>
                  </a:ext>
                </a:extLst>
              </p:cNvPr>
              <p:cNvSpPr/>
              <p:nvPr/>
            </p:nvSpPr>
            <p:spPr>
              <a:xfrm>
                <a:off x="8163762" y="5931527"/>
                <a:ext cx="756084" cy="43204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5F77EEAF-E199-4915-A121-4155D51F9F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762" y="5931527"/>
                <a:ext cx="756084" cy="432048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76B72C-F3C8-461E-827F-B21D14047E4A}"/>
              </a:ext>
            </a:extLst>
          </p:cNvPr>
          <p:cNvCxnSpPr>
            <a:cxnSpLocks/>
            <a:stCxn id="9" idx="0"/>
            <a:endCxn id="4" idx="4"/>
          </p:cNvCxnSpPr>
          <p:nvPr/>
        </p:nvCxnSpPr>
        <p:spPr>
          <a:xfrm flipV="1">
            <a:off x="6924092" y="5445224"/>
            <a:ext cx="0" cy="4863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1C724D-1160-4D2D-AB54-2C30C0632430}"/>
              </a:ext>
            </a:extLst>
          </p:cNvPr>
          <p:cNvCxnSpPr>
            <a:cxnSpLocks/>
            <a:stCxn id="9" idx="0"/>
            <a:endCxn id="5" idx="3"/>
          </p:cNvCxnSpPr>
          <p:nvPr/>
        </p:nvCxnSpPr>
        <p:spPr>
          <a:xfrm flipV="1">
            <a:off x="6924092" y="5381952"/>
            <a:ext cx="630645" cy="5495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0A8F26-8ADF-4600-BEF2-2E5F3741A455}"/>
              </a:ext>
            </a:extLst>
          </p:cNvPr>
          <p:cNvCxnSpPr>
            <a:cxnSpLocks/>
            <a:stCxn id="10" idx="0"/>
            <a:endCxn id="4" idx="5"/>
          </p:cNvCxnSpPr>
          <p:nvPr/>
        </p:nvCxnSpPr>
        <p:spPr>
          <a:xfrm flipH="1" flipV="1">
            <a:off x="7102303" y="5381952"/>
            <a:ext cx="630645" cy="5495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15AF5B1-D01F-4AFA-A561-21086A3E14FE}"/>
              </a:ext>
            </a:extLst>
          </p:cNvPr>
          <p:cNvCxnSpPr>
            <a:cxnSpLocks/>
            <a:endCxn id="5" idx="4"/>
          </p:cNvCxnSpPr>
          <p:nvPr/>
        </p:nvCxnSpPr>
        <p:spPr>
          <a:xfrm flipV="1">
            <a:off x="7732948" y="5445224"/>
            <a:ext cx="0" cy="4863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DE8DA48-A6F9-4C16-9B14-2AFEC256E307}"/>
              </a:ext>
            </a:extLst>
          </p:cNvPr>
          <p:cNvCxnSpPr>
            <a:cxnSpLocks/>
            <a:stCxn id="10" idx="0"/>
            <a:endCxn id="6" idx="3"/>
          </p:cNvCxnSpPr>
          <p:nvPr/>
        </p:nvCxnSpPr>
        <p:spPr>
          <a:xfrm flipV="1">
            <a:off x="7732948" y="5381952"/>
            <a:ext cx="630645" cy="5495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7C55FCD-E162-400A-884F-EDA408E6F979}"/>
              </a:ext>
            </a:extLst>
          </p:cNvPr>
          <p:cNvCxnSpPr>
            <a:cxnSpLocks/>
            <a:stCxn id="11" idx="0"/>
            <a:endCxn id="5" idx="5"/>
          </p:cNvCxnSpPr>
          <p:nvPr/>
        </p:nvCxnSpPr>
        <p:spPr>
          <a:xfrm flipH="1" flipV="1">
            <a:off x="7911159" y="5381952"/>
            <a:ext cx="630645" cy="5495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D5FFF446-E1DF-40E9-BF64-4831CA2F28FE}"/>
                  </a:ext>
                </a:extLst>
              </p:cNvPr>
              <p:cNvSpPr/>
              <p:nvPr/>
            </p:nvSpPr>
            <p:spPr>
              <a:xfrm>
                <a:off x="8975888" y="5931527"/>
                <a:ext cx="756084" cy="43204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D5FFF446-E1DF-40E9-BF64-4831CA2F2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5888" y="5931527"/>
                <a:ext cx="756084" cy="432048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32D9341-2AA1-4BDB-A98F-EED98F0C6C74}"/>
              </a:ext>
            </a:extLst>
          </p:cNvPr>
          <p:cNvCxnSpPr>
            <a:cxnSpLocks/>
            <a:stCxn id="11" idx="0"/>
            <a:endCxn id="7" idx="3"/>
          </p:cNvCxnSpPr>
          <p:nvPr/>
        </p:nvCxnSpPr>
        <p:spPr>
          <a:xfrm flipV="1">
            <a:off x="8541804" y="5383601"/>
            <a:ext cx="630645" cy="5479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D54E56D4-0BA0-4867-B76A-A7B11FBDB1DD}"/>
                  </a:ext>
                </a:extLst>
              </p:cNvPr>
              <p:cNvSpPr/>
              <p:nvPr/>
            </p:nvSpPr>
            <p:spPr>
              <a:xfrm>
                <a:off x="5941791" y="5013176"/>
                <a:ext cx="504056" cy="432048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D54E56D4-0BA0-4867-B76A-A7B11FBDB1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791" y="5013176"/>
                <a:ext cx="504056" cy="432048"/>
              </a:xfrm>
              <a:prstGeom prst="ellipse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648337E-D265-4A11-8406-DE8412A36C12}"/>
              </a:ext>
            </a:extLst>
          </p:cNvPr>
          <p:cNvCxnSpPr>
            <a:cxnSpLocks/>
            <a:stCxn id="9" idx="0"/>
            <a:endCxn id="49" idx="5"/>
          </p:cNvCxnSpPr>
          <p:nvPr/>
        </p:nvCxnSpPr>
        <p:spPr>
          <a:xfrm flipH="1" flipV="1">
            <a:off x="6372030" y="5381952"/>
            <a:ext cx="552062" cy="5495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92A12DA-FFD6-4FB0-9AD1-A401EFEE843C}"/>
              </a:ext>
            </a:extLst>
          </p:cNvPr>
          <p:cNvCxnSpPr>
            <a:cxnSpLocks/>
          </p:cNvCxnSpPr>
          <p:nvPr/>
        </p:nvCxnSpPr>
        <p:spPr>
          <a:xfrm flipV="1">
            <a:off x="6931056" y="5440464"/>
            <a:ext cx="0" cy="486303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B44CFFB-6261-42A9-905C-A57DEA60CDF9}"/>
              </a:ext>
            </a:extLst>
          </p:cNvPr>
          <p:cNvCxnSpPr>
            <a:cxnSpLocks/>
          </p:cNvCxnSpPr>
          <p:nvPr/>
        </p:nvCxnSpPr>
        <p:spPr>
          <a:xfrm flipV="1">
            <a:off x="7739912" y="5377192"/>
            <a:ext cx="630645" cy="5495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0AC5215-252B-4BBB-B6BD-C24DD3DEB2F6}"/>
              </a:ext>
            </a:extLst>
          </p:cNvPr>
          <p:cNvCxnSpPr>
            <a:cxnSpLocks/>
          </p:cNvCxnSpPr>
          <p:nvPr/>
        </p:nvCxnSpPr>
        <p:spPr>
          <a:xfrm flipH="1" flipV="1">
            <a:off x="7918123" y="5377192"/>
            <a:ext cx="630645" cy="549575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47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7" grpId="0" animBg="1"/>
      <p:bldP spid="8" grpId="0" animBg="1"/>
      <p:bldP spid="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04774-A871-4682-86F7-01E1E9161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Blocking sets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F102A-B0DE-4C3A-BDD8-A33CC4752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33117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8C5E1-CF5B-4B9C-BE40-FA1FDA20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Lower bound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C0E213-6CA8-46B5-B813-7446CD812A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hereditary and robust, </a:t>
                </a:r>
                <a:r>
                  <a:rPr lang="en-GB" dirty="0"/>
                  <a:t>there exists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and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  <m:d>
                          <m:dPr>
                            <m:ctrlPr>
                              <a:rPr lang="en-GB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p>
                      <m:sSup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p>
                    </m:sSup>
                    <m:r>
                      <a:rPr lang="en-GB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We show the first result by induction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: Take any graph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witnessing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: We use the following construction</a:t>
                </a:r>
              </a:p>
              <a:p>
                <a:pPr lvl="1"/>
                <a:r>
                  <a:rPr lang="en-GB" dirty="0"/>
                  <a:t>Size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−1=2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C0E213-6CA8-46B5-B813-7446CD812A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5934F3-C781-4F00-845E-3C278B5BC503}"/>
              </a:ext>
            </a:extLst>
          </p:cNvPr>
          <p:cNvCxnSpPr>
            <a:cxnSpLocks/>
          </p:cNvCxnSpPr>
          <p:nvPr/>
        </p:nvCxnSpPr>
        <p:spPr>
          <a:xfrm flipV="1">
            <a:off x="7813872" y="3580209"/>
            <a:ext cx="504056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EC1F6D9-E708-44F5-98B5-57D4D34176CB}"/>
              </a:ext>
            </a:extLst>
          </p:cNvPr>
          <p:cNvCxnSpPr>
            <a:cxnSpLocks/>
          </p:cNvCxnSpPr>
          <p:nvPr/>
        </p:nvCxnSpPr>
        <p:spPr>
          <a:xfrm flipH="1" flipV="1">
            <a:off x="8317928" y="3580209"/>
            <a:ext cx="432048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C9782D-5822-47D8-8A24-998F634CCD4D}"/>
              </a:ext>
            </a:extLst>
          </p:cNvPr>
          <p:cNvCxnSpPr>
            <a:cxnSpLocks/>
          </p:cNvCxnSpPr>
          <p:nvPr/>
        </p:nvCxnSpPr>
        <p:spPr>
          <a:xfrm flipV="1">
            <a:off x="8749976" y="4156273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6ECBBB3-F5BB-4FB9-99BA-0058881C5206}"/>
              </a:ext>
            </a:extLst>
          </p:cNvPr>
          <p:cNvCxnSpPr>
            <a:cxnSpLocks/>
          </p:cNvCxnSpPr>
          <p:nvPr/>
        </p:nvCxnSpPr>
        <p:spPr>
          <a:xfrm flipV="1">
            <a:off x="7837269" y="4156273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FA53AF0-A99A-4E89-BF16-56F6B113CA7D}"/>
              </a:ext>
            </a:extLst>
          </p:cNvPr>
          <p:cNvCxnSpPr>
            <a:cxnSpLocks/>
          </p:cNvCxnSpPr>
          <p:nvPr/>
        </p:nvCxnSpPr>
        <p:spPr>
          <a:xfrm flipH="1">
            <a:off x="7837270" y="4804345"/>
            <a:ext cx="9127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21EB2384-B5D3-485B-8B8E-1D3B3858739F}"/>
              </a:ext>
            </a:extLst>
          </p:cNvPr>
          <p:cNvSpPr/>
          <p:nvPr/>
        </p:nvSpPr>
        <p:spPr>
          <a:xfrm>
            <a:off x="8209917" y="3472197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00848C0-5B9A-4206-94BB-524EB7B8E68B}"/>
              </a:ext>
            </a:extLst>
          </p:cNvPr>
          <p:cNvSpPr/>
          <p:nvPr/>
        </p:nvSpPr>
        <p:spPr>
          <a:xfrm>
            <a:off x="8641963" y="4029989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E261AD1-2E98-427F-8749-9AC105068E55}"/>
              </a:ext>
            </a:extLst>
          </p:cNvPr>
          <p:cNvSpPr/>
          <p:nvPr/>
        </p:nvSpPr>
        <p:spPr>
          <a:xfrm>
            <a:off x="8641963" y="4663878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2B20834-94BE-4CA0-B47F-1C0003682204}"/>
              </a:ext>
            </a:extLst>
          </p:cNvPr>
          <p:cNvSpPr/>
          <p:nvPr/>
        </p:nvSpPr>
        <p:spPr>
          <a:xfrm>
            <a:off x="7705860" y="4663878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91D28E-81FB-4E61-ACE7-F67F5EA5192D}"/>
                  </a:ext>
                </a:extLst>
              </p:cNvPr>
              <p:cNvSpPr txBox="1"/>
              <p:nvPr/>
            </p:nvSpPr>
            <p:spPr>
              <a:xfrm>
                <a:off x="7705860" y="5222210"/>
                <a:ext cx="180228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b="0" dirty="0"/>
                  <a:t> </a:t>
                </a:r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/>
                  <a:t> </a:t>
                </a:r>
                <a:endParaRPr lang="en-NL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91D28E-81FB-4E61-ACE7-F67F5EA51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860" y="5222210"/>
                <a:ext cx="1802288" cy="923330"/>
              </a:xfrm>
              <a:prstGeom prst="rect">
                <a:avLst/>
              </a:prstGeom>
              <a:blipFill>
                <a:blip r:embed="rId3"/>
                <a:stretch>
                  <a:fillRect l="-1014" b="-4636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861AC58-9FCF-4F32-BE07-61D6F5BF96A7}"/>
                  </a:ext>
                </a:extLst>
              </p:cNvPr>
              <p:cNvSpPr txBox="1"/>
              <p:nvPr/>
            </p:nvSpPr>
            <p:spPr>
              <a:xfrm>
                <a:off x="8093045" y="3786941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N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861AC58-9FCF-4F32-BE07-61D6F5BF9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3045" y="3786941"/>
                <a:ext cx="38266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7CBA5AF-426D-4D41-86D3-9CB78C5BCFAC}"/>
              </a:ext>
            </a:extLst>
          </p:cNvPr>
          <p:cNvCxnSpPr>
            <a:cxnSpLocks/>
          </p:cNvCxnSpPr>
          <p:nvPr/>
        </p:nvCxnSpPr>
        <p:spPr>
          <a:xfrm flipV="1">
            <a:off x="9540837" y="3580209"/>
            <a:ext cx="504056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81F7BCD-EF3F-456A-9D49-72BE52081E3B}"/>
              </a:ext>
            </a:extLst>
          </p:cNvPr>
          <p:cNvCxnSpPr>
            <a:cxnSpLocks/>
          </p:cNvCxnSpPr>
          <p:nvPr/>
        </p:nvCxnSpPr>
        <p:spPr>
          <a:xfrm flipH="1" flipV="1">
            <a:off x="10044893" y="3580209"/>
            <a:ext cx="432048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764541-D2B8-4D06-9DF8-9C6472262B7E}"/>
              </a:ext>
            </a:extLst>
          </p:cNvPr>
          <p:cNvCxnSpPr>
            <a:cxnSpLocks/>
          </p:cNvCxnSpPr>
          <p:nvPr/>
        </p:nvCxnSpPr>
        <p:spPr>
          <a:xfrm flipV="1">
            <a:off x="10476941" y="4156273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876D061-318C-4EDF-9547-D7DA312521FB}"/>
              </a:ext>
            </a:extLst>
          </p:cNvPr>
          <p:cNvCxnSpPr>
            <a:cxnSpLocks/>
          </p:cNvCxnSpPr>
          <p:nvPr/>
        </p:nvCxnSpPr>
        <p:spPr>
          <a:xfrm flipV="1">
            <a:off x="9564234" y="4156273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5F9984F-E49F-4755-BBD9-643EF1EFC256}"/>
              </a:ext>
            </a:extLst>
          </p:cNvPr>
          <p:cNvCxnSpPr>
            <a:cxnSpLocks/>
          </p:cNvCxnSpPr>
          <p:nvPr/>
        </p:nvCxnSpPr>
        <p:spPr>
          <a:xfrm flipH="1">
            <a:off x="9564235" y="4804345"/>
            <a:ext cx="9127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2525A048-C238-4FC0-AFDC-0EC95CA444E6}"/>
              </a:ext>
            </a:extLst>
          </p:cNvPr>
          <p:cNvSpPr/>
          <p:nvPr/>
        </p:nvSpPr>
        <p:spPr>
          <a:xfrm>
            <a:off x="9936882" y="3472197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F31BF30-C0CB-4016-B58C-72E1367AEEF5}"/>
              </a:ext>
            </a:extLst>
          </p:cNvPr>
          <p:cNvSpPr/>
          <p:nvPr/>
        </p:nvSpPr>
        <p:spPr>
          <a:xfrm>
            <a:off x="9456222" y="4048262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1581AEA-F624-4C61-8697-8B4ADD92ECF6}"/>
              </a:ext>
            </a:extLst>
          </p:cNvPr>
          <p:cNvSpPr/>
          <p:nvPr/>
        </p:nvSpPr>
        <p:spPr>
          <a:xfrm>
            <a:off x="10368928" y="4029989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48896EB-D1DB-4A58-B6F9-C651322E9F6E}"/>
              </a:ext>
            </a:extLst>
          </p:cNvPr>
          <p:cNvSpPr/>
          <p:nvPr/>
        </p:nvSpPr>
        <p:spPr>
          <a:xfrm>
            <a:off x="10368928" y="4663878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D89606B-7014-4241-9D1C-3E605632BA79}"/>
              </a:ext>
            </a:extLst>
          </p:cNvPr>
          <p:cNvSpPr/>
          <p:nvPr/>
        </p:nvSpPr>
        <p:spPr>
          <a:xfrm>
            <a:off x="9432825" y="4663878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805949E-95E2-49D3-920C-BBB46FC3C1F4}"/>
              </a:ext>
            </a:extLst>
          </p:cNvPr>
          <p:cNvSpPr/>
          <p:nvPr/>
        </p:nvSpPr>
        <p:spPr>
          <a:xfrm>
            <a:off x="9195804" y="2716113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124A86D-8B1E-4448-9DBA-8E1CFDE4428D}"/>
              </a:ext>
            </a:extLst>
          </p:cNvPr>
          <p:cNvCxnSpPr>
            <a:cxnSpLocks/>
            <a:stCxn id="31" idx="7"/>
            <a:endCxn id="47" idx="3"/>
          </p:cNvCxnSpPr>
          <p:nvPr/>
        </p:nvCxnSpPr>
        <p:spPr>
          <a:xfrm flipV="1">
            <a:off x="8394305" y="2900501"/>
            <a:ext cx="833135" cy="6033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2FF9DF8-AA96-4ED4-8874-A33AF4FD2522}"/>
              </a:ext>
            </a:extLst>
          </p:cNvPr>
          <p:cNvCxnSpPr>
            <a:cxnSpLocks/>
            <a:stCxn id="32" idx="0"/>
            <a:endCxn id="47" idx="4"/>
          </p:cNvCxnSpPr>
          <p:nvPr/>
        </p:nvCxnSpPr>
        <p:spPr>
          <a:xfrm flipV="1">
            <a:off x="8749975" y="2932137"/>
            <a:ext cx="553841" cy="10978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E9FC19A1-D4E0-47D0-B964-F7328FA668AB}"/>
              </a:ext>
            </a:extLst>
          </p:cNvPr>
          <p:cNvSpPr/>
          <p:nvPr/>
        </p:nvSpPr>
        <p:spPr>
          <a:xfrm>
            <a:off x="7855426" y="2860129"/>
            <a:ext cx="1340376" cy="1209496"/>
          </a:xfrm>
          <a:custGeom>
            <a:avLst/>
            <a:gdLst>
              <a:gd name="connsiteX0" fmla="*/ 1293779 w 1293779"/>
              <a:gd name="connsiteY0" fmla="*/ 0 h 1293779"/>
              <a:gd name="connsiteX1" fmla="*/ 544749 w 1293779"/>
              <a:gd name="connsiteY1" fmla="*/ 243192 h 1293779"/>
              <a:gd name="connsiteX2" fmla="*/ 0 w 1293779"/>
              <a:gd name="connsiteY2" fmla="*/ 1293779 h 1293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3779" h="1293779">
                <a:moveTo>
                  <a:pt x="1293779" y="0"/>
                </a:moveTo>
                <a:cubicBezTo>
                  <a:pt x="1027079" y="13781"/>
                  <a:pt x="760379" y="27562"/>
                  <a:pt x="544749" y="243192"/>
                </a:cubicBezTo>
                <a:cubicBezTo>
                  <a:pt x="329119" y="458822"/>
                  <a:pt x="164559" y="876300"/>
                  <a:pt x="0" y="1293779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B5F9A57-10D5-42F8-AE70-32E52E50FC74}"/>
              </a:ext>
            </a:extLst>
          </p:cNvPr>
          <p:cNvSpPr/>
          <p:nvPr/>
        </p:nvSpPr>
        <p:spPr>
          <a:xfrm>
            <a:off x="7729257" y="4048262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980981C-1D6D-4860-8345-CE33DE114B2C}"/>
              </a:ext>
            </a:extLst>
          </p:cNvPr>
          <p:cNvCxnSpPr>
            <a:cxnSpLocks/>
            <a:stCxn id="42" idx="1"/>
            <a:endCxn id="47" idx="5"/>
          </p:cNvCxnSpPr>
          <p:nvPr/>
        </p:nvCxnSpPr>
        <p:spPr>
          <a:xfrm flipH="1" flipV="1">
            <a:off x="9380192" y="2900501"/>
            <a:ext cx="588326" cy="6033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DC0CC97-C3F5-48CB-A262-A8830F20CFEB}"/>
              </a:ext>
            </a:extLst>
          </p:cNvPr>
          <p:cNvSpPr/>
          <p:nvPr/>
        </p:nvSpPr>
        <p:spPr>
          <a:xfrm>
            <a:off x="9456222" y="4047304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A941039-EBDC-4791-B028-DC5B9108DAF8}"/>
              </a:ext>
            </a:extLst>
          </p:cNvPr>
          <p:cNvSpPr/>
          <p:nvPr/>
        </p:nvSpPr>
        <p:spPr>
          <a:xfrm>
            <a:off x="10368928" y="4029031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11FC85C-1E7E-4DD0-B5FA-0E1214F8B942}"/>
                  </a:ext>
                </a:extLst>
              </p:cNvPr>
              <p:cNvSpPr txBox="1"/>
              <p:nvPr/>
            </p:nvSpPr>
            <p:spPr>
              <a:xfrm>
                <a:off x="7705860" y="5256715"/>
                <a:ext cx="228594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b="0" dirty="0"/>
                  <a:t> </a:t>
                </a:r>
                <a:br>
                  <a:rPr lang="en-GB" b="0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/>
                  <a:t> </a:t>
                </a:r>
                <a:endParaRPr lang="en-NL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11FC85C-1E7E-4DD0-B5FA-0E1214F8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860" y="5256715"/>
                <a:ext cx="2285947" cy="923330"/>
              </a:xfrm>
              <a:prstGeom prst="rect">
                <a:avLst/>
              </a:prstGeom>
              <a:blipFill>
                <a:blip r:embed="rId5"/>
                <a:stretch>
                  <a:fillRect l="-800" b="-460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B89525E3-E49C-4ABD-9422-A445B8009BD4}"/>
              </a:ext>
            </a:extLst>
          </p:cNvPr>
          <p:cNvSpPr txBox="1"/>
          <p:nvPr/>
        </p:nvSpPr>
        <p:spPr>
          <a:xfrm>
            <a:off x="9763271" y="1803816"/>
            <a:ext cx="1591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Optimum vertex cover increases by at most one</a:t>
            </a:r>
            <a:endParaRPr lang="en-NL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0988C92-45F0-4D11-B747-5EDF174AB371}"/>
              </a:ext>
            </a:extLst>
          </p:cNvPr>
          <p:cNvSpPr/>
          <p:nvPr/>
        </p:nvSpPr>
        <p:spPr>
          <a:xfrm>
            <a:off x="9939775" y="3474741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B80D576-E468-458B-B344-CE13C6FAE2A6}"/>
              </a:ext>
            </a:extLst>
          </p:cNvPr>
          <p:cNvSpPr/>
          <p:nvPr/>
        </p:nvSpPr>
        <p:spPr>
          <a:xfrm>
            <a:off x="9198697" y="2718657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BB44B0-78A9-4806-AB4A-07D76ADA09F1}"/>
              </a:ext>
            </a:extLst>
          </p:cNvPr>
          <p:cNvSpPr txBox="1"/>
          <p:nvPr/>
        </p:nvSpPr>
        <p:spPr>
          <a:xfrm>
            <a:off x="8105483" y="4201815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9148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50" grpId="0" animBg="1"/>
      <p:bldP spid="53" grpId="0" animBg="1"/>
      <p:bldP spid="54" grpId="0" animBg="1"/>
      <p:bldP spid="55" grpId="0"/>
      <p:bldP spid="56" grpId="0"/>
      <p:bldP spid="57" grpId="0" animBg="1"/>
      <p:bldP spid="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A4E2-27D3-482E-953B-8C2D572DC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Upper bound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211D5D-928F-4770-A810-059C7718AD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hereditary and robust,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has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, then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  <m:d>
                          <m:dPr>
                            <m:ctrlPr>
                              <a:rPr lang="en-GB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p>
                      <m:sSup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p>
                    </m:sSup>
                    <m:r>
                      <a:rPr lang="en-GB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Proof idea</a:t>
                </a:r>
              </a:p>
              <a:p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/>
                  <a:t> root of decomposition</a:t>
                </a:r>
              </a:p>
              <a:p>
                <a:r>
                  <a:rPr lang="en-GB" dirty="0"/>
                  <a:t>Minimal blocking set interacts with few components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/>
                  <a:t>Similar to </a:t>
                </a:r>
                <a:r>
                  <a:rPr lang="en-GB" dirty="0" err="1"/>
                  <a:t>treedepth</a:t>
                </a:r>
                <a:r>
                  <a:rPr lang="en-GB"/>
                  <a:t> cas</a:t>
                </a:r>
                <a:r>
                  <a:rPr lang="en-GB" dirty="0"/>
                  <a:t>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211D5D-928F-4770-A810-059C7718AD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242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0A72-6C4E-4F84-818A-983F37156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1FFD6F-A5AB-448C-9515-9793C6C6FE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GB" dirty="0"/>
                  <a:t>Link between bounded blocking set size and polynomial kernels</a:t>
                </a:r>
              </a:p>
              <a:p>
                <a:r>
                  <a:rPr lang="en-GB" dirty="0"/>
                  <a:t>Bounded blocking set size necessary</a:t>
                </a:r>
              </a:p>
              <a:p>
                <a:r>
                  <a:rPr lang="en-GB" dirty="0"/>
                  <a:t>But not sufficient</a:t>
                </a:r>
              </a:p>
              <a:p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Polynomial kernel parameterized by modulator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implies polynomial kernel parameterized by modulator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Under mild assumptions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dirty="0"/>
              </a:p>
              <a:p>
                <a:r>
                  <a:rPr lang="en-GB" dirty="0"/>
                  <a:t>Generalizes known vertex cover kernels</a:t>
                </a:r>
              </a:p>
              <a:p>
                <a:r>
                  <a:rPr lang="en-GB" dirty="0"/>
                  <a:t>Tight analysis of blocking set size of graphs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sz="3600" dirty="0">
                    <a:solidFill>
                      <a:schemeClr val="accent1"/>
                    </a:solidFill>
                  </a:rPr>
                  <a:t>THANK YOU</a:t>
                </a:r>
                <a:endParaRPr lang="en-NL" sz="36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1FFD6F-A5AB-448C-9515-9793C6C6FE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493" b="-4331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3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C70E0-03CD-4B84-AFF3-11E21C96D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 Kernelization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BBBFE-35A2-4758-955D-EABA2A3884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Kernel</a:t>
                </a:r>
              </a:p>
              <a:p>
                <a:pPr marL="0" indent="0">
                  <a:buNone/>
                </a:pPr>
                <a:r>
                  <a:rPr lang="en-US" dirty="0"/>
                  <a:t>Polynomial time algorithm, that given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with parameter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, asking for vertex cover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outputs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ℓ′</m:t>
                    </m:r>
                  </m:oMath>
                </a14:m>
                <a:r>
                  <a:rPr lang="en-US" dirty="0"/>
                  <a:t> such that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has a vertex cover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⇔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has a vertex cover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(ℓ)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(ℓ)</m:t>
                    </m:r>
                  </m:oMath>
                </a14:m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CBBBFE-35A2-4758-955D-EABA2A3884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0D9BBC-4825-4DDE-B30A-1EA7C5D7EF0F}"/>
              </a:ext>
            </a:extLst>
          </p:cNvPr>
          <p:cNvSpPr/>
          <p:nvPr/>
        </p:nvSpPr>
        <p:spPr>
          <a:xfrm>
            <a:off x="3071664" y="4293096"/>
            <a:ext cx="2664296" cy="172819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E490585A-EBF7-46E4-B8AD-A3AF0BB95997}"/>
                  </a:ext>
                </a:extLst>
              </p:cNvPr>
              <p:cNvSpPr/>
              <p:nvPr/>
            </p:nvSpPr>
            <p:spPr>
              <a:xfrm>
                <a:off x="3359696" y="5517232"/>
                <a:ext cx="864096" cy="43204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ℓ</m:t>
                      </m:r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E490585A-EBF7-46E4-B8AD-A3AF0BB959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5517232"/>
                <a:ext cx="864096" cy="43204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CA13DE-B43B-4870-BA17-AAED8A810CEB}"/>
              </a:ext>
            </a:extLst>
          </p:cNvPr>
          <p:cNvSpPr/>
          <p:nvPr/>
        </p:nvSpPr>
        <p:spPr>
          <a:xfrm>
            <a:off x="7248128" y="4797152"/>
            <a:ext cx="180020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                 G’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74DF1C9E-CCF6-4786-AEE3-B29F6B9DA46E}"/>
                  </a:ext>
                </a:extLst>
              </p:cNvPr>
              <p:cNvSpPr/>
              <p:nvPr/>
            </p:nvSpPr>
            <p:spPr>
              <a:xfrm>
                <a:off x="7393360" y="5229200"/>
                <a:ext cx="718864" cy="43204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’</a:t>
                </a:r>
                <a:endParaRPr lang="en-NL" dirty="0"/>
              </a:p>
            </p:txBody>
          </p:sp>
        </mc:Choice>
        <mc:Fallback xmlns=""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74DF1C9E-CCF6-4786-AEE3-B29F6B9DA4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360" y="5229200"/>
                <a:ext cx="718864" cy="432048"/>
              </a:xfrm>
              <a:prstGeom prst="round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593C2DC3-CF49-4F86-AB53-7A37307CE526}"/>
              </a:ext>
            </a:extLst>
          </p:cNvPr>
          <p:cNvSpPr/>
          <p:nvPr/>
        </p:nvSpPr>
        <p:spPr>
          <a:xfrm>
            <a:off x="5987990" y="5143906"/>
            <a:ext cx="936104" cy="17058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10" name="Graphic 9" descr="Gears">
            <a:extLst>
              <a:ext uri="{FF2B5EF4-FFF2-40B4-BE49-F238E27FC236}">
                <a16:creationId xmlns:a16="http://schemas.microsoft.com/office/drawing/2014/main" id="{67186F8F-B67D-4F43-AE1C-541171E7B2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59670">
            <a:off x="6112330" y="5212797"/>
            <a:ext cx="756086" cy="7560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6B1A11-26DB-4F6D-9CCC-30D85499F320}"/>
              </a:ext>
            </a:extLst>
          </p:cNvPr>
          <p:cNvSpPr txBox="1"/>
          <p:nvPr/>
        </p:nvSpPr>
        <p:spPr>
          <a:xfrm>
            <a:off x="5917176" y="4843465"/>
            <a:ext cx="107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Poly-time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988820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6A82-E5EC-457E-AC6E-F4E82F4A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Vertex Cover kernelization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A0578F4E-D414-4E02-8C71-880826A634E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9923776"/>
                  </p:ext>
                </p:extLst>
              </p:nvPr>
            </p:nvGraphicFramePr>
            <p:xfrm>
              <a:off x="1055440" y="1628800"/>
              <a:ext cx="7686195" cy="4060254"/>
            </p:xfrm>
            <a:graphic>
              <a:graphicData uri="http://schemas.openxmlformats.org/drawingml/2006/table">
                <a:tbl>
                  <a:tblPr firstRow="1" bandRow="1">
                    <a:tableStyleId>{C083E6E3-FA7D-4D7B-A595-EF9225AFEA82}</a:tableStyleId>
                  </a:tblPr>
                  <a:tblGrid>
                    <a:gridCol w="2907569">
                      <a:extLst>
                        <a:ext uri="{9D8B030D-6E8A-4147-A177-3AD203B41FA5}">
                          <a16:colId xmlns:a16="http://schemas.microsoft.com/office/drawing/2014/main" val="369418901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4061345535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526049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Parameter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#Vertices of kernel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82353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Solution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6833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Feedback Vertex Set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/>
                            <a:t>[Jansen, </a:t>
                          </a:r>
                          <a:r>
                            <a:rPr lang="en-US" sz="1000" dirty="0" err="1"/>
                            <a:t>Bodlaender</a:t>
                          </a:r>
                          <a:r>
                            <a:rPr lang="en-US" sz="1000" dirty="0"/>
                            <a:t>, STACS 2011]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9221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Solution size above LP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Kratsch</a:t>
                          </a:r>
                          <a:r>
                            <a:rPr lang="en-US" sz="1000" dirty="0"/>
                            <a:t>, </a:t>
                          </a:r>
                          <a:r>
                            <a:rPr lang="en-US" sz="1000" dirty="0" err="1"/>
                            <a:t>Wahlström</a:t>
                          </a:r>
                          <a:r>
                            <a:rPr lang="en-US" sz="1000" dirty="0"/>
                            <a:t>, FOCS 2012]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68223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Odd Cycle Transversal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Kratsch</a:t>
                          </a:r>
                          <a:r>
                            <a:rPr lang="en-US" sz="1000" dirty="0"/>
                            <a:t>, </a:t>
                          </a:r>
                          <a:r>
                            <a:rPr lang="en-US" sz="1000" dirty="0" err="1"/>
                            <a:t>Wahlström</a:t>
                          </a:r>
                          <a:r>
                            <a:rPr lang="en-US" sz="1000" dirty="0"/>
                            <a:t>, FOCS 2012]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867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US" dirty="0"/>
                            <a:t>-</a:t>
                          </a:r>
                          <a:r>
                            <a:rPr lang="en-US" dirty="0" err="1"/>
                            <a:t>quasiforest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Hols,Kratsch</a:t>
                          </a:r>
                          <a:r>
                            <a:rPr lang="en-US" sz="1000" dirty="0"/>
                            <a:t>, IPEC 2017]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690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</a:t>
                          </a:r>
                          <a:r>
                            <a:rPr lang="en-US" dirty="0" err="1"/>
                            <a:t>pseudoforest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Fomin</a:t>
                          </a:r>
                          <a:r>
                            <a:rPr lang="en-US" sz="1000" dirty="0"/>
                            <a:t>, </a:t>
                          </a:r>
                          <a:r>
                            <a:rPr lang="en-US" sz="1000" dirty="0" err="1"/>
                            <a:t>Strømme</a:t>
                          </a:r>
                          <a:r>
                            <a:rPr lang="en-US" sz="1000" dirty="0"/>
                            <a:t>, WG 2016]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7472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degree 1 or 2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[Majumdar et al., IPEC 2015]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5767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cluster graphs of bounded clique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/>
                            <a:t>[Majumdar et al., IPEC 2015]</a:t>
                          </a:r>
                          <a:endParaRPr lang="en-NL" sz="1000" dirty="0"/>
                        </a:p>
                        <a:p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38927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</a:t>
                          </a:r>
                          <a:r>
                            <a:rPr lang="en-US" dirty="0" err="1"/>
                            <a:t>treedepth</a:t>
                          </a:r>
                          <a:r>
                            <a:rPr lang="en-US" dirty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𝜂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Bougeret</a:t>
                          </a:r>
                          <a:r>
                            <a:rPr lang="en-US" sz="1000" dirty="0"/>
                            <a:t>, Sau, IPEC 2017]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873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A0578F4E-D414-4E02-8C71-880826A634E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9923776"/>
                  </p:ext>
                </p:extLst>
              </p:nvPr>
            </p:nvGraphicFramePr>
            <p:xfrm>
              <a:off x="1055440" y="1628800"/>
              <a:ext cx="7686195" cy="4060254"/>
            </p:xfrm>
            <a:graphic>
              <a:graphicData uri="http://schemas.openxmlformats.org/drawingml/2006/table">
                <a:tbl>
                  <a:tblPr firstRow="1" bandRow="1">
                    <a:tableStyleId>{C083E6E3-FA7D-4D7B-A595-EF9225AFEA82}</a:tableStyleId>
                  </a:tblPr>
                  <a:tblGrid>
                    <a:gridCol w="2907569">
                      <a:extLst>
                        <a:ext uri="{9D8B030D-6E8A-4147-A177-3AD203B41FA5}">
                          <a16:colId xmlns:a16="http://schemas.microsoft.com/office/drawing/2014/main" val="369418901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4061345535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526049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Parameter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#Vertices of kernel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82353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Solution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108197" r="-100510" b="-895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6833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Feedback Vertex Set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208197" r="-100510" b="-795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000" dirty="0"/>
                            <a:t>[Jansen, </a:t>
                          </a:r>
                          <a:r>
                            <a:rPr lang="en-US" sz="1000" dirty="0" err="1"/>
                            <a:t>Bodlaender</a:t>
                          </a:r>
                          <a:r>
                            <a:rPr lang="en-US" sz="1000" dirty="0"/>
                            <a:t>, STACS 2011]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9221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Solution size above LP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Kratsch</a:t>
                          </a:r>
                          <a:r>
                            <a:rPr lang="en-US" sz="1000" dirty="0"/>
                            <a:t>, </a:t>
                          </a:r>
                          <a:r>
                            <a:rPr lang="en-US" sz="1000" dirty="0" err="1"/>
                            <a:t>Wahlström</a:t>
                          </a:r>
                          <a:r>
                            <a:rPr lang="en-US" sz="1000" dirty="0"/>
                            <a:t>, FOCS 2012]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68223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Odd Cycle Transversal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Kratsch</a:t>
                          </a:r>
                          <a:r>
                            <a:rPr lang="en-US" sz="1000" dirty="0"/>
                            <a:t>, </a:t>
                          </a:r>
                          <a:r>
                            <a:rPr lang="en-US" sz="1000" dirty="0" err="1"/>
                            <a:t>Wahlström</a:t>
                          </a:r>
                          <a:r>
                            <a:rPr lang="en-US" sz="1000" dirty="0"/>
                            <a:t>, FOCS 2012]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867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508197" r="-164780" b="-495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508197" r="-100510" b="-495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Hols,Kratsch</a:t>
                          </a:r>
                          <a:r>
                            <a:rPr lang="en-US" sz="1000" dirty="0"/>
                            <a:t>, IPEC 2017]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690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</a:t>
                          </a:r>
                          <a:r>
                            <a:rPr lang="en-US" dirty="0" err="1"/>
                            <a:t>pseudoforest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618333" r="-100510" b="-4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Fomin</a:t>
                          </a:r>
                          <a:r>
                            <a:rPr lang="en-US" sz="1000" dirty="0"/>
                            <a:t>, </a:t>
                          </a:r>
                          <a:r>
                            <a:rPr lang="en-US" sz="1000" dirty="0" err="1"/>
                            <a:t>Strømme</a:t>
                          </a:r>
                          <a:r>
                            <a:rPr lang="en-US" sz="1000" dirty="0"/>
                            <a:t>, WG 2016]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7472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degree 1 or 2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706557" r="-100510" b="-2967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[Majumdar et al., IPEC 2015]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576727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Modulator to cluster graphs of bounded clique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464151" r="-100510" b="-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/>
                            <a:t>[Majumdar et al., IPEC 2015]</a:t>
                          </a:r>
                          <a:endParaRPr lang="en-NL" sz="1000" dirty="0"/>
                        </a:p>
                        <a:p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3892754"/>
                      </a:ext>
                    </a:extLst>
                  </a:tr>
                  <a:tr h="453454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808108" r="-164780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684" t="-808108" r="-100510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/>
                            <a:t>[</a:t>
                          </a:r>
                          <a:r>
                            <a:rPr lang="en-US" sz="1000" dirty="0" err="1"/>
                            <a:t>Bougeret</a:t>
                          </a:r>
                          <a:r>
                            <a:rPr lang="en-US" sz="1000" dirty="0"/>
                            <a:t>, Sau, IPEC 2017]</a:t>
                          </a:r>
                          <a:endParaRPr lang="en-NL" sz="1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87367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3968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6A82-E5EC-457E-AC6E-F4E82F4A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Vertex Cover kernelization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5C4FA4D1-D08F-448D-9CEC-E95550C4D80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97490428"/>
                  </p:ext>
                </p:extLst>
              </p:nvPr>
            </p:nvGraphicFramePr>
            <p:xfrm>
              <a:off x="1055440" y="1628800"/>
              <a:ext cx="5296882" cy="4060254"/>
            </p:xfrm>
            <a:graphic>
              <a:graphicData uri="http://schemas.openxmlformats.org/drawingml/2006/table">
                <a:tbl>
                  <a:tblPr firstRow="1" bandRow="1">
                    <a:tableStyleId>{C083E6E3-FA7D-4D7B-A595-EF9225AFEA82}</a:tableStyleId>
                  </a:tblPr>
                  <a:tblGrid>
                    <a:gridCol w="2907569">
                      <a:extLst>
                        <a:ext uri="{9D8B030D-6E8A-4147-A177-3AD203B41FA5}">
                          <a16:colId xmlns:a16="http://schemas.microsoft.com/office/drawing/2014/main" val="369418901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40613455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Modulator to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#Vertices of kernel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82353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Independent Set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6833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Forest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9221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b="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𝐿𝑃</m:t>
                              </m:r>
                              <m:d>
                                <m:dPr>
                                  <m:ctrlPr>
                                    <a:rPr lang="en-GB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</m:d>
                              <m:r>
                                <a:rPr lang="en-GB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𝑂𝑃𝑇</m:t>
                              </m:r>
                              <m:r>
                                <a:rPr lang="en-GB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GB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68223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Bipartite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867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US" dirty="0"/>
                            <a:t>-</a:t>
                          </a:r>
                          <a:r>
                            <a:rPr lang="en-US" dirty="0" err="1"/>
                            <a:t>quasiforest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690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err="1"/>
                            <a:t>pseudoforest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7472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degree 1 or 2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5767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cluster graphs of bounded clique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38927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err="1"/>
                            <a:t>treedepth</a:t>
                          </a:r>
                          <a:r>
                            <a:rPr lang="en-US" dirty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𝜂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8736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5C4FA4D1-D08F-448D-9CEC-E95550C4D80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97490428"/>
                  </p:ext>
                </p:extLst>
              </p:nvPr>
            </p:nvGraphicFramePr>
            <p:xfrm>
              <a:off x="1055440" y="1628800"/>
              <a:ext cx="5296882" cy="4060254"/>
            </p:xfrm>
            <a:graphic>
              <a:graphicData uri="http://schemas.openxmlformats.org/drawingml/2006/table">
                <a:tbl>
                  <a:tblPr firstRow="1" bandRow="1">
                    <a:tableStyleId>{C083E6E3-FA7D-4D7B-A595-EF9225AFEA82}</a:tableStyleId>
                  </a:tblPr>
                  <a:tblGrid>
                    <a:gridCol w="2907569">
                      <a:extLst>
                        <a:ext uri="{9D8B030D-6E8A-4147-A177-3AD203B41FA5}">
                          <a16:colId xmlns:a16="http://schemas.microsoft.com/office/drawing/2014/main" val="369418901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40613455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Modulator to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#Vertices of kernel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82353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Independent Set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108197" r="-255" b="-895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6833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Forest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208197" r="-255" b="-795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9221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308197" r="-82218" b="-695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68223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Bipartite</a:t>
                          </a:r>
                          <a:endParaRPr lang="en-NL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Polynomial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867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508197" r="-82218" b="-495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508197" r="-255" b="-495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690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err="1"/>
                            <a:t>pseudoforest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618333" r="-255" b="-4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7472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degree 1 or 2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706557" r="-255" b="-2967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576727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cluster graphs of bounded clique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464151" r="-255" b="-707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3892754"/>
                      </a:ext>
                    </a:extLst>
                  </a:tr>
                  <a:tr h="453454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808108" r="-82218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808108" r="-255" b="-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68736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F58316-9C94-495C-9D33-1D952EC2F3C2}"/>
                  </a:ext>
                </a:extLst>
              </p:cNvPr>
              <p:cNvSpPr txBox="1"/>
              <p:nvPr/>
            </p:nvSpPr>
            <p:spPr>
              <a:xfrm>
                <a:off x="7728255" y="3239588"/>
                <a:ext cx="53021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0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NL" sz="3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F58316-9C94-495C-9D33-1D952EC2F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255" y="3239588"/>
                <a:ext cx="530210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CB6E454-5260-4F85-A0BA-1F6F0BF9A10A}"/>
              </a:ext>
            </a:extLst>
          </p:cNvPr>
          <p:cNvCxnSpPr>
            <a:cxnSpLocks/>
          </p:cNvCxnSpPr>
          <p:nvPr/>
        </p:nvCxnSpPr>
        <p:spPr>
          <a:xfrm flipH="1" flipV="1">
            <a:off x="8690935" y="3068961"/>
            <a:ext cx="590185" cy="11161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B2F6C9-7B3A-48E0-8FD1-3141B420A2E1}"/>
              </a:ext>
            </a:extLst>
          </p:cNvPr>
          <p:cNvCxnSpPr>
            <a:cxnSpLocks/>
          </p:cNvCxnSpPr>
          <p:nvPr/>
        </p:nvCxnSpPr>
        <p:spPr>
          <a:xfrm flipH="1">
            <a:off x="9264352" y="2819401"/>
            <a:ext cx="44388" cy="13534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DEE988F-6C27-41EF-9427-9A3A872727A3}"/>
              </a:ext>
            </a:extLst>
          </p:cNvPr>
          <p:cNvCxnSpPr>
            <a:cxnSpLocks/>
          </p:cNvCxnSpPr>
          <p:nvPr/>
        </p:nvCxnSpPr>
        <p:spPr>
          <a:xfrm flipH="1" flipV="1">
            <a:off x="8713440" y="2944181"/>
            <a:ext cx="1315380" cy="12915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2F888E-B751-4456-A098-3FA595BF7D40}"/>
              </a:ext>
            </a:extLst>
          </p:cNvPr>
          <p:cNvCxnSpPr>
            <a:cxnSpLocks/>
          </p:cNvCxnSpPr>
          <p:nvPr/>
        </p:nvCxnSpPr>
        <p:spPr>
          <a:xfrm flipV="1">
            <a:off x="10091210" y="2916562"/>
            <a:ext cx="325270" cy="1430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B2FAA6-D7AF-4CA8-B075-B6DF5460CFD8}"/>
              </a:ext>
            </a:extLst>
          </p:cNvPr>
          <p:cNvCxnSpPr>
            <a:cxnSpLocks/>
          </p:cNvCxnSpPr>
          <p:nvPr/>
        </p:nvCxnSpPr>
        <p:spPr>
          <a:xfrm flipV="1">
            <a:off x="9738320" y="3212976"/>
            <a:ext cx="352890" cy="11371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7F27C71-6719-49E3-B17C-589B87C09684}"/>
              </a:ext>
            </a:extLst>
          </p:cNvPr>
          <p:cNvCxnSpPr>
            <a:cxnSpLocks/>
          </p:cNvCxnSpPr>
          <p:nvPr/>
        </p:nvCxnSpPr>
        <p:spPr>
          <a:xfrm flipV="1">
            <a:off x="9177461" y="3036455"/>
            <a:ext cx="1591909" cy="12734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9AD005-D093-4422-BE8C-4D3A3F30AF72}"/>
              </a:ext>
            </a:extLst>
          </p:cNvPr>
          <p:cNvCxnSpPr>
            <a:cxnSpLocks/>
          </p:cNvCxnSpPr>
          <p:nvPr/>
        </p:nvCxnSpPr>
        <p:spPr>
          <a:xfrm flipV="1">
            <a:off x="10465221" y="3051118"/>
            <a:ext cx="333804" cy="112176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1306E2-AF6B-4AAA-8C28-79CAB723833E}"/>
              </a:ext>
            </a:extLst>
          </p:cNvPr>
          <p:cNvSpPr/>
          <p:nvPr/>
        </p:nvSpPr>
        <p:spPr>
          <a:xfrm>
            <a:off x="8616280" y="3903644"/>
            <a:ext cx="2088232" cy="5086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X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5F19C2-2725-4D65-9593-4B081114FFD0}"/>
                  </a:ext>
                </a:extLst>
              </p:cNvPr>
              <p:cNvSpPr/>
              <p:nvPr/>
            </p:nvSpPr>
            <p:spPr>
              <a:xfrm>
                <a:off x="8256240" y="2178291"/>
                <a:ext cx="2808312" cy="1236003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5F19C2-2725-4D65-9593-4B081114FF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240" y="2178291"/>
                <a:ext cx="2808312" cy="1236003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44F7BEF6-1F07-492F-9B45-E340D55C59A5}"/>
              </a:ext>
            </a:extLst>
          </p:cNvPr>
          <p:cNvCxnSpPr>
            <a:cxnSpLocks/>
          </p:cNvCxnSpPr>
          <p:nvPr/>
        </p:nvCxnSpPr>
        <p:spPr>
          <a:xfrm rot="16200000" flipH="1">
            <a:off x="7707627" y="2304341"/>
            <a:ext cx="521163" cy="288032"/>
          </a:xfrm>
          <a:prstGeom prst="curvedConnector3">
            <a:avLst>
              <a:gd name="adj1" fmla="val 97519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7C8A906-25D0-494A-BA98-C4A3A760B4D9}"/>
                  </a:ext>
                </a:extLst>
              </p:cNvPr>
              <p:cNvSpPr txBox="1"/>
              <p:nvPr/>
            </p:nvSpPr>
            <p:spPr>
              <a:xfrm>
                <a:off x="7143014" y="1851555"/>
                <a:ext cx="16503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chemeClr val="accent6"/>
                    </a:solidFill>
                  </a:rPr>
                  <a:t>In graph class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N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7C8A906-25D0-494A-BA98-C4A3A760B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14" y="1851555"/>
                <a:ext cx="1650388" cy="369332"/>
              </a:xfrm>
              <a:prstGeom prst="rect">
                <a:avLst/>
              </a:prstGeom>
              <a:blipFill>
                <a:blip r:embed="rId5"/>
                <a:stretch>
                  <a:fillRect l="-3333" t="-10000" b="-2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B4AD3DAD-2221-406A-B188-E44631D55E0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032375" y="4178568"/>
            <a:ext cx="557068" cy="536088"/>
          </a:xfrm>
          <a:prstGeom prst="curvedConnector3">
            <a:avLst>
              <a:gd name="adj1" fmla="val 101295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BC87F63-C8A3-4E82-A3B7-2921C4F0BCA7}"/>
              </a:ext>
            </a:extLst>
          </p:cNvPr>
          <p:cNvSpPr txBox="1"/>
          <p:nvPr/>
        </p:nvSpPr>
        <p:spPr>
          <a:xfrm>
            <a:off x="7463996" y="4709122"/>
            <a:ext cx="11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Modulator</a:t>
            </a:r>
            <a:endParaRPr lang="en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2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6A82-E5EC-457E-AC6E-F4E82F4A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Vertex Cover kernelization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5C4FA4D1-D08F-448D-9CEC-E95550C4D80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74970176"/>
                  </p:ext>
                </p:extLst>
              </p:nvPr>
            </p:nvGraphicFramePr>
            <p:xfrm>
              <a:off x="1055440" y="1628800"/>
              <a:ext cx="5296882" cy="4801934"/>
            </p:xfrm>
            <a:graphic>
              <a:graphicData uri="http://schemas.openxmlformats.org/drawingml/2006/table">
                <a:tbl>
                  <a:tblPr firstRow="1" bandRow="1">
                    <a:tableStyleId>{C083E6E3-FA7D-4D7B-A595-EF9225AFEA82}</a:tableStyleId>
                  </a:tblPr>
                  <a:tblGrid>
                    <a:gridCol w="2907569">
                      <a:extLst>
                        <a:ext uri="{9D8B030D-6E8A-4147-A177-3AD203B41FA5}">
                          <a16:colId xmlns:a16="http://schemas.microsoft.com/office/drawing/2014/main" val="369418901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40613455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Modulator to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#Vertices of kernel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82353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Independent Set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6833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Forest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9221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b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𝐿𝑃</m:t>
                              </m:r>
                              <m:d>
                                <m:dPr>
                                  <m:ctrlPr>
                                    <a:rPr lang="en-GB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</m:d>
                              <m:r>
                                <a:rPr lang="en-GB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𝑂𝑃𝑇</m:t>
                              </m:r>
                              <m:r>
                                <a:rPr lang="en-GB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en-GB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Polynomial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68223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Bipartite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Polynomial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867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US" dirty="0"/>
                            <a:t>-</a:t>
                          </a:r>
                          <a:r>
                            <a:rPr lang="en-US" dirty="0" err="1"/>
                            <a:t>quasiforest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690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err="1"/>
                            <a:t>pseudoforest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7472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degree 1 or 2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5767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cluster graphs of bounded clique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38927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err="1"/>
                            <a:t>treedepth</a:t>
                          </a:r>
                          <a:r>
                            <a:rPr lang="en-US" dirty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ℓ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𝜂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</a:t>
                          </a:r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8736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GB" dirty="0"/>
                            <a:t> </a:t>
                          </a:r>
                          <a:endParaRPr lang="en-NL" dirty="0"/>
                        </a:p>
                      </a:txBody>
                      <a:tcP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Depends on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NL" dirty="0"/>
                        </a:p>
                      </a:txBody>
                      <a:tcPr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6080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Elimination distance-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NL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>
                              <a:solidFill>
                                <a:schemeClr val="tx1"/>
                              </a:solidFill>
                            </a:rPr>
                            <a:t>Depends on</a:t>
                          </a:r>
                          <a:r>
                            <a:rPr lang="en-US" b="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NL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58084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4">
                <a:extLst>
                  <a:ext uri="{FF2B5EF4-FFF2-40B4-BE49-F238E27FC236}">
                    <a16:creationId xmlns:a16="http://schemas.microsoft.com/office/drawing/2014/main" id="{5C4FA4D1-D08F-448D-9CEC-E95550C4D80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74970176"/>
                  </p:ext>
                </p:extLst>
              </p:nvPr>
            </p:nvGraphicFramePr>
            <p:xfrm>
              <a:off x="1055440" y="1628800"/>
              <a:ext cx="5296882" cy="4801934"/>
            </p:xfrm>
            <a:graphic>
              <a:graphicData uri="http://schemas.openxmlformats.org/drawingml/2006/table">
                <a:tbl>
                  <a:tblPr firstRow="1" bandRow="1">
                    <a:tableStyleId>{C083E6E3-FA7D-4D7B-A595-EF9225AFEA82}</a:tableStyleId>
                  </a:tblPr>
                  <a:tblGrid>
                    <a:gridCol w="2907569">
                      <a:extLst>
                        <a:ext uri="{9D8B030D-6E8A-4147-A177-3AD203B41FA5}">
                          <a16:colId xmlns:a16="http://schemas.microsoft.com/office/drawing/2014/main" val="369418901"/>
                        </a:ext>
                      </a:extLst>
                    </a:gridCol>
                    <a:gridCol w="2389313">
                      <a:extLst>
                        <a:ext uri="{9D8B030D-6E8A-4147-A177-3AD203B41FA5}">
                          <a16:colId xmlns:a16="http://schemas.microsoft.com/office/drawing/2014/main" val="40613455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Modulator to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#Vertices of kernel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82353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Independent Set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108197" r="-255" b="-11163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6833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Forest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208197" r="-255" b="-10163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9221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313333" r="-82218" b="-9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Polynomial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68223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Bipartite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Polynomial</a:t>
                          </a:r>
                          <a:endParaRPr lang="en-NL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2867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506557" r="-82218" b="-7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506557" r="-255" b="-7180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76903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err="1"/>
                            <a:t>pseudoforest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606557" r="-255" b="-6180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747226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degree 1 or 2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706557" r="-255" b="-5180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576727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/>
                            <a:t>cluster graphs of bounded clique size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468571" r="-255" b="-200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3892754"/>
                      </a:ext>
                    </a:extLst>
                  </a:tr>
                  <a:tr h="453454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806757" r="-82218" b="-1851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806757" r="-255" b="-1851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68736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1100000" r="-822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1100000" r="-25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586080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t="-1200000" r="-822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2"/>
                          <a:stretch>
                            <a:fillRect l="-121939" t="-1200000" r="-255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580848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F58316-9C94-495C-9D33-1D952EC2F3C2}"/>
                  </a:ext>
                </a:extLst>
              </p:cNvPr>
              <p:cNvSpPr txBox="1"/>
              <p:nvPr/>
            </p:nvSpPr>
            <p:spPr>
              <a:xfrm>
                <a:off x="7728255" y="3239588"/>
                <a:ext cx="53021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0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NL" sz="3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F58316-9C94-495C-9D33-1D952EC2F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255" y="3239588"/>
                <a:ext cx="530210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CB6E454-5260-4F85-A0BA-1F6F0BF9A10A}"/>
              </a:ext>
            </a:extLst>
          </p:cNvPr>
          <p:cNvCxnSpPr>
            <a:cxnSpLocks/>
          </p:cNvCxnSpPr>
          <p:nvPr/>
        </p:nvCxnSpPr>
        <p:spPr>
          <a:xfrm flipH="1" flipV="1">
            <a:off x="8690935" y="3068961"/>
            <a:ext cx="590185" cy="11161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B2F6C9-7B3A-48E0-8FD1-3141B420A2E1}"/>
              </a:ext>
            </a:extLst>
          </p:cNvPr>
          <p:cNvCxnSpPr>
            <a:cxnSpLocks/>
          </p:cNvCxnSpPr>
          <p:nvPr/>
        </p:nvCxnSpPr>
        <p:spPr>
          <a:xfrm flipH="1">
            <a:off x="9264352" y="2819401"/>
            <a:ext cx="44388" cy="13534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DEE988F-6C27-41EF-9427-9A3A872727A3}"/>
              </a:ext>
            </a:extLst>
          </p:cNvPr>
          <p:cNvCxnSpPr>
            <a:cxnSpLocks/>
          </p:cNvCxnSpPr>
          <p:nvPr/>
        </p:nvCxnSpPr>
        <p:spPr>
          <a:xfrm flipH="1" flipV="1">
            <a:off x="8713440" y="2944181"/>
            <a:ext cx="1315380" cy="12915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2F888E-B751-4456-A098-3FA595BF7D40}"/>
              </a:ext>
            </a:extLst>
          </p:cNvPr>
          <p:cNvCxnSpPr>
            <a:cxnSpLocks/>
          </p:cNvCxnSpPr>
          <p:nvPr/>
        </p:nvCxnSpPr>
        <p:spPr>
          <a:xfrm flipV="1">
            <a:off x="10091210" y="2916562"/>
            <a:ext cx="325270" cy="1430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B2FAA6-D7AF-4CA8-B075-B6DF5460CFD8}"/>
              </a:ext>
            </a:extLst>
          </p:cNvPr>
          <p:cNvCxnSpPr>
            <a:cxnSpLocks/>
          </p:cNvCxnSpPr>
          <p:nvPr/>
        </p:nvCxnSpPr>
        <p:spPr>
          <a:xfrm flipV="1">
            <a:off x="9738320" y="3212976"/>
            <a:ext cx="352890" cy="113715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7F27C71-6719-49E3-B17C-589B87C09684}"/>
              </a:ext>
            </a:extLst>
          </p:cNvPr>
          <p:cNvCxnSpPr>
            <a:cxnSpLocks/>
          </p:cNvCxnSpPr>
          <p:nvPr/>
        </p:nvCxnSpPr>
        <p:spPr>
          <a:xfrm flipV="1">
            <a:off x="9177461" y="3036455"/>
            <a:ext cx="1591909" cy="12734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9AD005-D093-4422-BE8C-4D3A3F30AF72}"/>
              </a:ext>
            </a:extLst>
          </p:cNvPr>
          <p:cNvCxnSpPr>
            <a:cxnSpLocks/>
          </p:cNvCxnSpPr>
          <p:nvPr/>
        </p:nvCxnSpPr>
        <p:spPr>
          <a:xfrm flipV="1">
            <a:off x="10465221" y="3051118"/>
            <a:ext cx="333804" cy="112176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1306E2-AF6B-4AAA-8C28-79CAB723833E}"/>
              </a:ext>
            </a:extLst>
          </p:cNvPr>
          <p:cNvSpPr/>
          <p:nvPr/>
        </p:nvSpPr>
        <p:spPr>
          <a:xfrm>
            <a:off x="8616280" y="3903644"/>
            <a:ext cx="2088232" cy="5086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X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5F19C2-2725-4D65-9593-4B081114FFD0}"/>
                  </a:ext>
                </a:extLst>
              </p:cNvPr>
              <p:cNvSpPr/>
              <p:nvPr/>
            </p:nvSpPr>
            <p:spPr>
              <a:xfrm>
                <a:off x="8256240" y="2178291"/>
                <a:ext cx="2808312" cy="1236003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NL" dirty="0"/>
              </a:p>
            </p:txBody>
          </p:sp>
        </mc:Choice>
        <mc:Fallback xmlns=""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B5F19C2-2725-4D65-9593-4B081114FF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240" y="2178291"/>
                <a:ext cx="2808312" cy="1236003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or: Curved 24">
            <a:extLst>
              <a:ext uri="{FF2B5EF4-FFF2-40B4-BE49-F238E27FC236}">
                <a16:creationId xmlns:a16="http://schemas.microsoft.com/office/drawing/2014/main" id="{44F7BEF6-1F07-492F-9B45-E340D55C59A5}"/>
              </a:ext>
            </a:extLst>
          </p:cNvPr>
          <p:cNvCxnSpPr>
            <a:cxnSpLocks/>
          </p:cNvCxnSpPr>
          <p:nvPr/>
        </p:nvCxnSpPr>
        <p:spPr>
          <a:xfrm rot="16200000" flipH="1">
            <a:off x="7707627" y="2304341"/>
            <a:ext cx="521163" cy="288032"/>
          </a:xfrm>
          <a:prstGeom prst="curvedConnector3">
            <a:avLst>
              <a:gd name="adj1" fmla="val 97519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7C8A906-25D0-494A-BA98-C4A3A760B4D9}"/>
                  </a:ext>
                </a:extLst>
              </p:cNvPr>
              <p:cNvSpPr txBox="1"/>
              <p:nvPr/>
            </p:nvSpPr>
            <p:spPr>
              <a:xfrm>
                <a:off x="7143014" y="1851555"/>
                <a:ext cx="16503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chemeClr val="accent6"/>
                    </a:solidFill>
                  </a:rPr>
                  <a:t>In graph class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N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7C8A906-25D0-494A-BA98-C4A3A760B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14" y="1851555"/>
                <a:ext cx="1650388" cy="369332"/>
              </a:xfrm>
              <a:prstGeom prst="rect">
                <a:avLst/>
              </a:prstGeom>
              <a:blipFill>
                <a:blip r:embed="rId5"/>
                <a:stretch>
                  <a:fillRect l="-3333" t="-10000" b="-26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B4AD3DAD-2221-406A-B188-E44631D55E0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032375" y="4178568"/>
            <a:ext cx="557068" cy="536088"/>
          </a:xfrm>
          <a:prstGeom prst="curvedConnector3">
            <a:avLst>
              <a:gd name="adj1" fmla="val 101295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BC87F63-C8A3-4E82-A3B7-2921C4F0BCA7}"/>
              </a:ext>
            </a:extLst>
          </p:cNvPr>
          <p:cNvSpPr txBox="1"/>
          <p:nvPr/>
        </p:nvSpPr>
        <p:spPr>
          <a:xfrm>
            <a:off x="7463996" y="4709122"/>
            <a:ext cx="11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Modulator</a:t>
            </a:r>
            <a:endParaRPr lang="en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3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04AD-6FAF-4FA9-8A3C-0A5F8855B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Elimination Distance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7A7CF3-60DB-4EF9-8CA4-2C3ABD8F25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be a graph class, elimination distance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dirty="0"/>
                  <a:t> is</a:t>
                </a:r>
              </a:p>
              <a:p>
                <a:r>
                  <a:rPr lang="en-US" dirty="0">
                    <a:solidFill>
                      <a:schemeClr val="accent1"/>
                    </a:solidFill>
                  </a:rPr>
                  <a:t>0</a:t>
                </a:r>
                <a:r>
                  <a:rPr lang="en-US" dirty="0"/>
                  <a:t>,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consists of connected components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func>
                  </m:oMath>
                </a14:m>
                <a:r>
                  <a:rPr lang="en-US" dirty="0"/>
                  <a:t> otherwise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Gives corresponding elimination tree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𝐼𝑆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𝑡𝑑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𝐼𝑆</m:t>
                    </m:r>
                  </m:oMath>
                </a14:m>
                <a:r>
                  <a:rPr lang="en-US" dirty="0"/>
                  <a:t> is the class containing only independent sets</a:t>
                </a:r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7A7CF3-60DB-4EF9-8CA4-2C3ABD8F25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493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C7C1D50-00E9-41E9-A1B3-E3F0A4CE5A53}"/>
              </a:ext>
            </a:extLst>
          </p:cNvPr>
          <p:cNvGrpSpPr/>
          <p:nvPr/>
        </p:nvGrpSpPr>
        <p:grpSpPr>
          <a:xfrm>
            <a:off x="6751279" y="2420888"/>
            <a:ext cx="5347833" cy="3168352"/>
            <a:chOff x="6751279" y="2420888"/>
            <a:chExt cx="5347833" cy="3168352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7D7FA771-579C-43AE-9F28-C635A8E5C435}"/>
                </a:ext>
              </a:extLst>
            </p:cNvPr>
            <p:cNvSpPr/>
            <p:nvPr/>
          </p:nvSpPr>
          <p:spPr>
            <a:xfrm>
              <a:off x="8691923" y="3887868"/>
              <a:ext cx="1405325" cy="536706"/>
            </a:xfrm>
            <a:custGeom>
              <a:avLst/>
              <a:gdLst>
                <a:gd name="connsiteX0" fmla="*/ 0 w 730250"/>
                <a:gd name="connsiteY0" fmla="*/ 0 h 1009650"/>
                <a:gd name="connsiteX1" fmla="*/ 523875 w 730250"/>
                <a:gd name="connsiteY1" fmla="*/ 460375 h 1009650"/>
                <a:gd name="connsiteX2" fmla="*/ 730250 w 730250"/>
                <a:gd name="connsiteY2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009650">
                  <a:moveTo>
                    <a:pt x="0" y="0"/>
                  </a:moveTo>
                  <a:cubicBezTo>
                    <a:pt x="201083" y="146050"/>
                    <a:pt x="402167" y="292100"/>
                    <a:pt x="523875" y="460375"/>
                  </a:cubicBezTo>
                  <a:cubicBezTo>
                    <a:pt x="645583" y="628650"/>
                    <a:pt x="687916" y="819150"/>
                    <a:pt x="730250" y="10096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03E047A-52CD-4F80-93B3-84083F050079}"/>
                </a:ext>
              </a:extLst>
            </p:cNvPr>
            <p:cNvSpPr/>
            <p:nvPr/>
          </p:nvSpPr>
          <p:spPr>
            <a:xfrm>
              <a:off x="8429330" y="4462800"/>
              <a:ext cx="347795" cy="654723"/>
            </a:xfrm>
            <a:custGeom>
              <a:avLst/>
              <a:gdLst>
                <a:gd name="connsiteX0" fmla="*/ 39 w 288964"/>
                <a:gd name="connsiteY0" fmla="*/ 0 h 412750"/>
                <a:gd name="connsiteX1" fmla="*/ 47664 w 288964"/>
                <a:gd name="connsiteY1" fmla="*/ 206375 h 412750"/>
                <a:gd name="connsiteX2" fmla="*/ 288964 w 288964"/>
                <a:gd name="connsiteY2" fmla="*/ 412750 h 41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8964" h="412750">
                  <a:moveTo>
                    <a:pt x="39" y="0"/>
                  </a:moveTo>
                  <a:cubicBezTo>
                    <a:pt x="-226" y="68791"/>
                    <a:pt x="-490" y="137583"/>
                    <a:pt x="47664" y="206375"/>
                  </a:cubicBezTo>
                  <a:cubicBezTo>
                    <a:pt x="95818" y="275167"/>
                    <a:pt x="192391" y="343958"/>
                    <a:pt x="288964" y="4127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C4323557-E17C-457A-80DA-1377C69CE76C}"/>
                </a:ext>
              </a:extLst>
            </p:cNvPr>
            <p:cNvSpPr/>
            <p:nvPr/>
          </p:nvSpPr>
          <p:spPr>
            <a:xfrm>
              <a:off x="8400085" y="3881360"/>
              <a:ext cx="289542" cy="654757"/>
            </a:xfrm>
            <a:custGeom>
              <a:avLst/>
              <a:gdLst>
                <a:gd name="connsiteX0" fmla="*/ 314325 w 314325"/>
                <a:gd name="connsiteY0" fmla="*/ 0 h 622300"/>
                <a:gd name="connsiteX1" fmla="*/ 171450 w 314325"/>
                <a:gd name="connsiteY1" fmla="*/ 200025 h 622300"/>
                <a:gd name="connsiteX2" fmla="*/ 0 w 314325"/>
                <a:gd name="connsiteY2" fmla="*/ 62230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25" h="622300">
                  <a:moveTo>
                    <a:pt x="314325" y="0"/>
                  </a:moveTo>
                  <a:cubicBezTo>
                    <a:pt x="269081" y="48154"/>
                    <a:pt x="223837" y="96308"/>
                    <a:pt x="171450" y="200025"/>
                  </a:cubicBezTo>
                  <a:cubicBezTo>
                    <a:pt x="119063" y="303742"/>
                    <a:pt x="59531" y="463021"/>
                    <a:pt x="0" y="6223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3C5991B2-7B09-492B-950F-CCAD6582F493}"/>
                </a:ext>
              </a:extLst>
            </p:cNvPr>
            <p:cNvSpPr/>
            <p:nvPr/>
          </p:nvSpPr>
          <p:spPr>
            <a:xfrm>
              <a:off x="8430647" y="4480859"/>
              <a:ext cx="87984" cy="622694"/>
            </a:xfrm>
            <a:custGeom>
              <a:avLst/>
              <a:gdLst>
                <a:gd name="connsiteX0" fmla="*/ 705 w 51505"/>
                <a:gd name="connsiteY0" fmla="*/ 0 h 647700"/>
                <a:gd name="connsiteX1" fmla="*/ 7055 w 51505"/>
                <a:gd name="connsiteY1" fmla="*/ 320675 h 647700"/>
                <a:gd name="connsiteX2" fmla="*/ 51505 w 51505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505" h="647700">
                  <a:moveTo>
                    <a:pt x="705" y="0"/>
                  </a:moveTo>
                  <a:cubicBezTo>
                    <a:pt x="-354" y="106362"/>
                    <a:pt x="-1412" y="212725"/>
                    <a:pt x="7055" y="320675"/>
                  </a:cubicBezTo>
                  <a:cubicBezTo>
                    <a:pt x="15522" y="428625"/>
                    <a:pt x="33513" y="538162"/>
                    <a:pt x="51505" y="647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CB352BF-7DAB-428E-85A6-C47BE7AB1225}"/>
                </a:ext>
              </a:extLst>
            </p:cNvPr>
            <p:cNvCxnSpPr>
              <a:cxnSpLocks/>
            </p:cNvCxnSpPr>
            <p:nvPr/>
          </p:nvCxnSpPr>
          <p:spPr>
            <a:xfrm>
              <a:off x="10089769" y="2488934"/>
              <a:ext cx="1108603" cy="1385753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8F67A8F-A4FE-4C3A-9109-8D31317B0F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04016" y="2488934"/>
              <a:ext cx="1385753" cy="1385753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3A345A0-6542-429C-A3B6-78EF245B097C}"/>
                </a:ext>
              </a:extLst>
            </p:cNvPr>
            <p:cNvCxnSpPr>
              <a:cxnSpLocks/>
            </p:cNvCxnSpPr>
            <p:nvPr/>
          </p:nvCxnSpPr>
          <p:spPr>
            <a:xfrm>
              <a:off x="11198372" y="3874688"/>
              <a:ext cx="831452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74358B3-96A7-4AD1-8867-BEB744B19AD3}"/>
                </a:ext>
              </a:extLst>
            </p:cNvPr>
            <p:cNvCxnSpPr>
              <a:cxnSpLocks/>
            </p:cNvCxnSpPr>
            <p:nvPr/>
          </p:nvCxnSpPr>
          <p:spPr>
            <a:xfrm>
              <a:off x="11198372" y="3874688"/>
              <a:ext cx="277151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441C678-D211-4D1B-B7C2-3A5BB5364B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44071" y="3874688"/>
              <a:ext cx="554301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2CD2CC7-0A9D-4463-BAB9-CF45F2F97210}"/>
                </a:ext>
              </a:extLst>
            </p:cNvPr>
            <p:cNvCxnSpPr>
              <a:cxnSpLocks/>
            </p:cNvCxnSpPr>
            <p:nvPr/>
          </p:nvCxnSpPr>
          <p:spPr>
            <a:xfrm>
              <a:off x="8704016" y="3874688"/>
              <a:ext cx="1385753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7A58ADE-7C0D-421D-A4CD-65139FC937C7}"/>
                </a:ext>
              </a:extLst>
            </p:cNvPr>
            <p:cNvCxnSpPr>
              <a:cxnSpLocks/>
            </p:cNvCxnSpPr>
            <p:nvPr/>
          </p:nvCxnSpPr>
          <p:spPr>
            <a:xfrm>
              <a:off x="8697380" y="3874688"/>
              <a:ext cx="560937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74876ED-254B-470A-B418-05612DD37B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26865" y="3874688"/>
              <a:ext cx="270515" cy="554301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E5967CB-6E2C-407A-95C4-AB4739386B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18262" y="3874688"/>
              <a:ext cx="1379120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E32EACD-68F3-4F04-9DD0-024A758148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49715" y="4430898"/>
              <a:ext cx="270515" cy="55430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E9629E2-476C-4195-B7A9-77D5DFC4548D}"/>
                </a:ext>
              </a:extLst>
            </p:cNvPr>
            <p:cNvCxnSpPr>
              <a:cxnSpLocks/>
              <a:endCxn id="77" idx="0"/>
            </p:cNvCxnSpPr>
            <p:nvPr/>
          </p:nvCxnSpPr>
          <p:spPr>
            <a:xfrm>
              <a:off x="8420230" y="4428989"/>
              <a:ext cx="123374" cy="61411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62D2E69-96B4-47AE-8985-F65889ECAA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62123" y="5121866"/>
              <a:ext cx="1250496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75934D7-A847-4971-9CD5-FFFED86422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981167" y="5121866"/>
              <a:ext cx="192695" cy="27715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85E6610-2394-4AA7-BFA0-C81D132716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58128" y="4433452"/>
              <a:ext cx="156819" cy="27268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D8CD0E5-F33A-4EFF-A6CC-A25566D16F9A}"/>
                </a:ext>
              </a:extLst>
            </p:cNvPr>
            <p:cNvCxnSpPr>
              <a:cxnSpLocks/>
            </p:cNvCxnSpPr>
            <p:nvPr/>
          </p:nvCxnSpPr>
          <p:spPr>
            <a:xfrm>
              <a:off x="7309972" y="4428989"/>
              <a:ext cx="288759" cy="55430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86FF5A9-E95A-41AE-8E6F-B8EA269FC98A}"/>
                </a:ext>
              </a:extLst>
            </p:cNvPr>
            <p:cNvCxnSpPr>
              <a:cxnSpLocks/>
            </p:cNvCxnSpPr>
            <p:nvPr/>
          </p:nvCxnSpPr>
          <p:spPr>
            <a:xfrm>
              <a:off x="7164763" y="4706140"/>
              <a:ext cx="124662" cy="27715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460E340-55B0-49D0-B8CF-F96BA9EDE6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17749" y="4706140"/>
              <a:ext cx="337062" cy="55430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B3C592-8DC4-43FA-BBBB-20261C4065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85762" y="4983290"/>
              <a:ext cx="270515" cy="55430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859FBB62-B326-4CEE-9833-5867DBB80F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60071" y="4426759"/>
              <a:ext cx="384184" cy="27715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5219864-250D-42CA-9881-81D2EF57AD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07241" y="4498277"/>
              <a:ext cx="135258" cy="34420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3EBF7CA-E34B-4EC0-9B43-18A3166D67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07342" y="4116078"/>
              <a:ext cx="270515" cy="554301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FF0D91E-1956-4D55-B7A7-B17990D3CAD0}"/>
                </a:ext>
              </a:extLst>
            </p:cNvPr>
            <p:cNvSpPr/>
            <p:nvPr/>
          </p:nvSpPr>
          <p:spPr>
            <a:xfrm>
              <a:off x="8695520" y="2490176"/>
              <a:ext cx="1386995" cy="1386995"/>
            </a:xfrm>
            <a:custGeom>
              <a:avLst/>
              <a:gdLst>
                <a:gd name="connsiteX0" fmla="*/ 720725 w 720725"/>
                <a:gd name="connsiteY0" fmla="*/ 0 h 720725"/>
                <a:gd name="connsiteX1" fmla="*/ 301625 w 720725"/>
                <a:gd name="connsiteY1" fmla="*/ 295275 h 720725"/>
                <a:gd name="connsiteX2" fmla="*/ 0 w 720725"/>
                <a:gd name="connsiteY2" fmla="*/ 720725 h 720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0725" h="720725">
                  <a:moveTo>
                    <a:pt x="720725" y="0"/>
                  </a:moveTo>
                  <a:cubicBezTo>
                    <a:pt x="571235" y="87577"/>
                    <a:pt x="421746" y="175154"/>
                    <a:pt x="301625" y="295275"/>
                  </a:cubicBezTo>
                  <a:cubicBezTo>
                    <a:pt x="181504" y="415396"/>
                    <a:pt x="90752" y="568060"/>
                    <a:pt x="0" y="720725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99D651A8-DD47-4457-8026-A3139BBFADAF}"/>
                </a:ext>
              </a:extLst>
            </p:cNvPr>
            <p:cNvSpPr/>
            <p:nvPr/>
          </p:nvSpPr>
          <p:spPr>
            <a:xfrm>
              <a:off x="9127973" y="2496286"/>
              <a:ext cx="948431" cy="1924684"/>
            </a:xfrm>
            <a:custGeom>
              <a:avLst/>
              <a:gdLst>
                <a:gd name="connsiteX0" fmla="*/ 492834 w 492834"/>
                <a:gd name="connsiteY0" fmla="*/ 0 h 1000125"/>
                <a:gd name="connsiteX1" fmla="*/ 38809 w 492834"/>
                <a:gd name="connsiteY1" fmla="*/ 657225 h 1000125"/>
                <a:gd name="connsiteX2" fmla="*/ 54684 w 492834"/>
                <a:gd name="connsiteY2" fmla="*/ 1000125 h 1000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834" h="1000125">
                  <a:moveTo>
                    <a:pt x="492834" y="0"/>
                  </a:moveTo>
                  <a:cubicBezTo>
                    <a:pt x="302334" y="245269"/>
                    <a:pt x="111834" y="490538"/>
                    <a:pt x="38809" y="657225"/>
                  </a:cubicBezTo>
                  <a:cubicBezTo>
                    <a:pt x="-34216" y="823912"/>
                    <a:pt x="10234" y="912018"/>
                    <a:pt x="54684" y="1000125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26D29D4-2B4E-4BD0-B98C-A70F4BF777EE}"/>
                </a:ext>
              </a:extLst>
            </p:cNvPr>
            <p:cNvSpPr/>
            <p:nvPr/>
          </p:nvSpPr>
          <p:spPr>
            <a:xfrm>
              <a:off x="8090619" y="3877170"/>
              <a:ext cx="604901" cy="1197581"/>
            </a:xfrm>
            <a:custGeom>
              <a:avLst/>
              <a:gdLst>
                <a:gd name="connsiteX0" fmla="*/ 314325 w 314325"/>
                <a:gd name="connsiteY0" fmla="*/ 0 h 622300"/>
                <a:gd name="connsiteX1" fmla="*/ 171450 w 314325"/>
                <a:gd name="connsiteY1" fmla="*/ 200025 h 622300"/>
                <a:gd name="connsiteX2" fmla="*/ 0 w 314325"/>
                <a:gd name="connsiteY2" fmla="*/ 62230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25" h="622300">
                  <a:moveTo>
                    <a:pt x="314325" y="0"/>
                  </a:moveTo>
                  <a:cubicBezTo>
                    <a:pt x="269081" y="48154"/>
                    <a:pt x="223837" y="96308"/>
                    <a:pt x="171450" y="200025"/>
                  </a:cubicBezTo>
                  <a:cubicBezTo>
                    <a:pt x="119063" y="303742"/>
                    <a:pt x="59531" y="463021"/>
                    <a:pt x="0" y="6223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E67F9EE-163E-4A0E-9A3A-2002669190B3}"/>
                </a:ext>
              </a:extLst>
            </p:cNvPr>
            <p:cNvSpPr/>
            <p:nvPr/>
          </p:nvSpPr>
          <p:spPr>
            <a:xfrm>
              <a:off x="8707665" y="3877170"/>
              <a:ext cx="556095" cy="794314"/>
            </a:xfrm>
            <a:custGeom>
              <a:avLst/>
              <a:gdLst>
                <a:gd name="connsiteX0" fmla="*/ 39 w 288964"/>
                <a:gd name="connsiteY0" fmla="*/ 0 h 412750"/>
                <a:gd name="connsiteX1" fmla="*/ 47664 w 288964"/>
                <a:gd name="connsiteY1" fmla="*/ 206375 h 412750"/>
                <a:gd name="connsiteX2" fmla="*/ 288964 w 288964"/>
                <a:gd name="connsiteY2" fmla="*/ 412750 h 41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8964" h="412750">
                  <a:moveTo>
                    <a:pt x="39" y="0"/>
                  </a:moveTo>
                  <a:cubicBezTo>
                    <a:pt x="-226" y="68791"/>
                    <a:pt x="-490" y="137583"/>
                    <a:pt x="47664" y="206375"/>
                  </a:cubicBezTo>
                  <a:cubicBezTo>
                    <a:pt x="95818" y="275167"/>
                    <a:pt x="192391" y="343958"/>
                    <a:pt x="288964" y="4127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DBBFE5D8-0CF5-49F4-BBB6-B2453F9D0DAF}"/>
                </a:ext>
              </a:extLst>
            </p:cNvPr>
            <p:cNvSpPr/>
            <p:nvPr/>
          </p:nvSpPr>
          <p:spPr>
            <a:xfrm>
              <a:off x="7510158" y="3877170"/>
              <a:ext cx="1179251" cy="922626"/>
            </a:xfrm>
            <a:custGeom>
              <a:avLst/>
              <a:gdLst>
                <a:gd name="connsiteX0" fmla="*/ 0 w 612775"/>
                <a:gd name="connsiteY0" fmla="*/ 479425 h 479425"/>
                <a:gd name="connsiteX1" fmla="*/ 190500 w 612775"/>
                <a:gd name="connsiteY1" fmla="*/ 279400 h 479425"/>
                <a:gd name="connsiteX2" fmla="*/ 612775 w 612775"/>
                <a:gd name="connsiteY2" fmla="*/ 0 h 479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79425">
                  <a:moveTo>
                    <a:pt x="0" y="479425"/>
                  </a:moveTo>
                  <a:cubicBezTo>
                    <a:pt x="44185" y="419364"/>
                    <a:pt x="88371" y="359304"/>
                    <a:pt x="190500" y="279400"/>
                  </a:cubicBezTo>
                  <a:cubicBezTo>
                    <a:pt x="292629" y="199496"/>
                    <a:pt x="452702" y="99748"/>
                    <a:pt x="612775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6104B28F-5967-4F83-B686-43EB40DEE4EA}"/>
                </a:ext>
              </a:extLst>
            </p:cNvPr>
            <p:cNvSpPr/>
            <p:nvPr/>
          </p:nvSpPr>
          <p:spPr>
            <a:xfrm>
              <a:off x="10076404" y="2484066"/>
              <a:ext cx="1405325" cy="1943014"/>
            </a:xfrm>
            <a:custGeom>
              <a:avLst/>
              <a:gdLst>
                <a:gd name="connsiteX0" fmla="*/ 0 w 730250"/>
                <a:gd name="connsiteY0" fmla="*/ 0 h 1009650"/>
                <a:gd name="connsiteX1" fmla="*/ 523875 w 730250"/>
                <a:gd name="connsiteY1" fmla="*/ 460375 h 1009650"/>
                <a:gd name="connsiteX2" fmla="*/ 730250 w 730250"/>
                <a:gd name="connsiteY2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009650">
                  <a:moveTo>
                    <a:pt x="0" y="0"/>
                  </a:moveTo>
                  <a:cubicBezTo>
                    <a:pt x="201083" y="146050"/>
                    <a:pt x="402167" y="292100"/>
                    <a:pt x="523875" y="460375"/>
                  </a:cubicBezTo>
                  <a:cubicBezTo>
                    <a:pt x="645583" y="628650"/>
                    <a:pt x="687916" y="819150"/>
                    <a:pt x="730250" y="100965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80FFCFD7-FC35-4401-A8EF-4287690B3072}"/>
                </a:ext>
              </a:extLst>
            </p:cNvPr>
            <p:cNvSpPr/>
            <p:nvPr/>
          </p:nvSpPr>
          <p:spPr>
            <a:xfrm>
              <a:off x="11194554" y="3883280"/>
              <a:ext cx="837085" cy="537690"/>
            </a:xfrm>
            <a:custGeom>
              <a:avLst/>
              <a:gdLst>
                <a:gd name="connsiteX0" fmla="*/ 0 w 434975"/>
                <a:gd name="connsiteY0" fmla="*/ 0 h 279400"/>
                <a:gd name="connsiteX1" fmla="*/ 298450 w 434975"/>
                <a:gd name="connsiteY1" fmla="*/ 76200 h 279400"/>
                <a:gd name="connsiteX2" fmla="*/ 434975 w 434975"/>
                <a:gd name="connsiteY2" fmla="*/ 279400 h 27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4975" h="279400">
                  <a:moveTo>
                    <a:pt x="0" y="0"/>
                  </a:moveTo>
                  <a:cubicBezTo>
                    <a:pt x="112977" y="14816"/>
                    <a:pt x="225954" y="29633"/>
                    <a:pt x="298450" y="76200"/>
                  </a:cubicBezTo>
                  <a:cubicBezTo>
                    <a:pt x="370946" y="122767"/>
                    <a:pt x="402960" y="201083"/>
                    <a:pt x="434975" y="2794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39FC205B-2621-477C-9619-E479CC5CA28A}"/>
                </a:ext>
              </a:extLst>
            </p:cNvPr>
            <p:cNvSpPr/>
            <p:nvPr/>
          </p:nvSpPr>
          <p:spPr>
            <a:xfrm>
              <a:off x="10638459" y="3877170"/>
              <a:ext cx="556095" cy="556020"/>
            </a:xfrm>
            <a:custGeom>
              <a:avLst/>
              <a:gdLst>
                <a:gd name="connsiteX0" fmla="*/ 39 w 288964"/>
                <a:gd name="connsiteY0" fmla="*/ 288925 h 288925"/>
                <a:gd name="connsiteX1" fmla="*/ 47664 w 288964"/>
                <a:gd name="connsiteY1" fmla="*/ 73025 h 288925"/>
                <a:gd name="connsiteX2" fmla="*/ 288964 w 288964"/>
                <a:gd name="connsiteY2" fmla="*/ 0 h 288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8964" h="288925">
                  <a:moveTo>
                    <a:pt x="39" y="288925"/>
                  </a:moveTo>
                  <a:cubicBezTo>
                    <a:pt x="-226" y="205052"/>
                    <a:pt x="-490" y="121179"/>
                    <a:pt x="47664" y="73025"/>
                  </a:cubicBezTo>
                  <a:cubicBezTo>
                    <a:pt x="95818" y="24871"/>
                    <a:pt x="192391" y="12435"/>
                    <a:pt x="288964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B9C206FE-755A-4E72-853D-85CB98051D89}"/>
                </a:ext>
              </a:extLst>
            </p:cNvPr>
            <p:cNvSpPr/>
            <p:nvPr/>
          </p:nvSpPr>
          <p:spPr>
            <a:xfrm>
              <a:off x="11200664" y="3889391"/>
              <a:ext cx="274955" cy="537690"/>
            </a:xfrm>
            <a:custGeom>
              <a:avLst/>
              <a:gdLst>
                <a:gd name="connsiteX0" fmla="*/ 142875 w 142875"/>
                <a:gd name="connsiteY0" fmla="*/ 279400 h 279400"/>
                <a:gd name="connsiteX1" fmla="*/ 34925 w 142875"/>
                <a:gd name="connsiteY1" fmla="*/ 180975 h 279400"/>
                <a:gd name="connsiteX2" fmla="*/ 0 w 142875"/>
                <a:gd name="connsiteY2" fmla="*/ 0 h 27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75" h="279400">
                  <a:moveTo>
                    <a:pt x="142875" y="279400"/>
                  </a:moveTo>
                  <a:cubicBezTo>
                    <a:pt x="100806" y="253471"/>
                    <a:pt x="58737" y="227542"/>
                    <a:pt x="34925" y="180975"/>
                  </a:cubicBezTo>
                  <a:cubicBezTo>
                    <a:pt x="11112" y="134408"/>
                    <a:pt x="5556" y="67204"/>
                    <a:pt x="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D09DCC7C-3041-44A8-9940-90276914E331}"/>
                </a:ext>
              </a:extLst>
            </p:cNvPr>
            <p:cNvSpPr/>
            <p:nvPr/>
          </p:nvSpPr>
          <p:spPr>
            <a:xfrm>
              <a:off x="8700273" y="3871060"/>
              <a:ext cx="99118" cy="1246462"/>
            </a:xfrm>
            <a:custGeom>
              <a:avLst/>
              <a:gdLst>
                <a:gd name="connsiteX0" fmla="*/ 705 w 51505"/>
                <a:gd name="connsiteY0" fmla="*/ 0 h 647700"/>
                <a:gd name="connsiteX1" fmla="*/ 7055 w 51505"/>
                <a:gd name="connsiteY1" fmla="*/ 320675 h 647700"/>
                <a:gd name="connsiteX2" fmla="*/ 51505 w 51505"/>
                <a:gd name="connsiteY2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1505" h="647700">
                  <a:moveTo>
                    <a:pt x="705" y="0"/>
                  </a:moveTo>
                  <a:cubicBezTo>
                    <a:pt x="-354" y="106362"/>
                    <a:pt x="-1412" y="212725"/>
                    <a:pt x="7055" y="320675"/>
                  </a:cubicBezTo>
                  <a:cubicBezTo>
                    <a:pt x="15522" y="428625"/>
                    <a:pt x="33513" y="538162"/>
                    <a:pt x="51505" y="647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DC4F918-EC83-455D-9D2E-C2CCA9B8E2AE}"/>
                </a:ext>
              </a:extLst>
            </p:cNvPr>
            <p:cNvSpPr/>
            <p:nvPr/>
          </p:nvSpPr>
          <p:spPr>
            <a:xfrm>
              <a:off x="7024063" y="3827283"/>
              <a:ext cx="1671456" cy="874752"/>
            </a:xfrm>
            <a:custGeom>
              <a:avLst/>
              <a:gdLst>
                <a:gd name="connsiteX0" fmla="*/ 65265 w 868540"/>
                <a:gd name="connsiteY0" fmla="*/ 454548 h 454548"/>
                <a:gd name="connsiteX1" fmla="*/ 81140 w 868540"/>
                <a:gd name="connsiteY1" fmla="*/ 44973 h 454548"/>
                <a:gd name="connsiteX2" fmla="*/ 868540 w 868540"/>
                <a:gd name="connsiteY2" fmla="*/ 29098 h 454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8540" h="454548">
                  <a:moveTo>
                    <a:pt x="65265" y="454548"/>
                  </a:moveTo>
                  <a:cubicBezTo>
                    <a:pt x="6263" y="285214"/>
                    <a:pt x="-52739" y="115881"/>
                    <a:pt x="81140" y="44973"/>
                  </a:cubicBezTo>
                  <a:cubicBezTo>
                    <a:pt x="215019" y="-25935"/>
                    <a:pt x="541779" y="1581"/>
                    <a:pt x="868540" y="29098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NL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A2DC364-432D-4751-80E7-77D14745056C}"/>
                </a:ext>
              </a:extLst>
            </p:cNvPr>
            <p:cNvSpPr/>
            <p:nvPr/>
          </p:nvSpPr>
          <p:spPr>
            <a:xfrm>
              <a:off x="10016329" y="2420888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8EA9662-6574-4B58-9EB9-FA381ECE69CB}"/>
                </a:ext>
              </a:extLst>
            </p:cNvPr>
            <p:cNvSpPr/>
            <p:nvPr/>
          </p:nvSpPr>
          <p:spPr>
            <a:xfrm>
              <a:off x="11136340" y="3829806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71D2481-6871-4F63-BE13-A862E029D704}"/>
                </a:ext>
              </a:extLst>
            </p:cNvPr>
            <p:cNvSpPr/>
            <p:nvPr/>
          </p:nvSpPr>
          <p:spPr>
            <a:xfrm>
              <a:off x="10579175" y="4338483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6CBC4198-8BB5-418A-99A8-6322A10936C4}"/>
                </a:ext>
              </a:extLst>
            </p:cNvPr>
            <p:cNvSpPr/>
            <p:nvPr/>
          </p:nvSpPr>
          <p:spPr>
            <a:xfrm>
              <a:off x="11395162" y="4351682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5D7B6DF-965E-443E-909B-9D0A9A98E65A}"/>
                </a:ext>
              </a:extLst>
            </p:cNvPr>
            <p:cNvSpPr/>
            <p:nvPr/>
          </p:nvSpPr>
          <p:spPr>
            <a:xfrm>
              <a:off x="11960537" y="4341036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EAF8109-F466-42B0-B031-C9FC345EDEF0}"/>
                </a:ext>
              </a:extLst>
            </p:cNvPr>
            <p:cNvSpPr/>
            <p:nvPr/>
          </p:nvSpPr>
          <p:spPr>
            <a:xfrm>
              <a:off x="8721234" y="5043104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0DB72B42-078B-445A-A198-69DD1BE9AB93}"/>
                </a:ext>
              </a:extLst>
            </p:cNvPr>
            <p:cNvSpPr/>
            <p:nvPr/>
          </p:nvSpPr>
          <p:spPr>
            <a:xfrm>
              <a:off x="9077514" y="5043462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EA30E563-2EE3-4548-A913-B1D797CFAF01}"/>
                </a:ext>
              </a:extLst>
            </p:cNvPr>
            <p:cNvSpPr/>
            <p:nvPr/>
          </p:nvSpPr>
          <p:spPr>
            <a:xfrm>
              <a:off x="8474316" y="5043104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3A055C4-70D1-40CE-B7C6-CC9E1D974A52}"/>
                </a:ext>
              </a:extLst>
            </p:cNvPr>
            <p:cNvSpPr/>
            <p:nvPr/>
          </p:nvSpPr>
          <p:spPr>
            <a:xfrm>
              <a:off x="9194959" y="4612937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B191A713-21C6-4F2A-B3B8-5C30825980BB}"/>
                </a:ext>
              </a:extLst>
            </p:cNvPr>
            <p:cNvSpPr/>
            <p:nvPr/>
          </p:nvSpPr>
          <p:spPr>
            <a:xfrm>
              <a:off x="9119742" y="4825215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BDF6B613-D22C-4389-997D-22ACE8C0F501}"/>
                </a:ext>
              </a:extLst>
            </p:cNvPr>
            <p:cNvSpPr/>
            <p:nvPr/>
          </p:nvSpPr>
          <p:spPr>
            <a:xfrm>
              <a:off x="9158013" y="4323518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0DCCBC2-E14D-4E35-882B-D583BF3E8430}"/>
                </a:ext>
              </a:extLst>
            </p:cNvPr>
            <p:cNvSpPr/>
            <p:nvPr/>
          </p:nvSpPr>
          <p:spPr>
            <a:xfrm>
              <a:off x="9279917" y="4432617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1509B83-603B-4791-B7B6-851C1C055363}"/>
                </a:ext>
              </a:extLst>
            </p:cNvPr>
            <p:cNvSpPr/>
            <p:nvPr/>
          </p:nvSpPr>
          <p:spPr>
            <a:xfrm>
              <a:off x="9566263" y="4612448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1EF0967-A770-4E79-8378-9E06677AE9AD}"/>
                </a:ext>
              </a:extLst>
            </p:cNvPr>
            <p:cNvSpPr/>
            <p:nvPr/>
          </p:nvSpPr>
          <p:spPr>
            <a:xfrm>
              <a:off x="9938054" y="4605276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9CF6E85-5259-4DDC-9DD3-2F679F98FD2C}"/>
                </a:ext>
              </a:extLst>
            </p:cNvPr>
            <p:cNvSpPr/>
            <p:nvPr/>
          </p:nvSpPr>
          <p:spPr>
            <a:xfrm>
              <a:off x="10040171" y="4351682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C2EBD095-7697-4AB0-8150-B819CCCF267A}"/>
                </a:ext>
              </a:extLst>
            </p:cNvPr>
            <p:cNvSpPr/>
            <p:nvPr/>
          </p:nvSpPr>
          <p:spPr>
            <a:xfrm>
              <a:off x="10208344" y="4072884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A20BBF3-651B-411F-9BE3-ABCE48680778}"/>
                </a:ext>
              </a:extLst>
            </p:cNvPr>
            <p:cNvSpPr/>
            <p:nvPr/>
          </p:nvSpPr>
          <p:spPr>
            <a:xfrm>
              <a:off x="8038663" y="4937298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3AA08688-F833-411E-81AE-6653D4FED5AC}"/>
                </a:ext>
              </a:extLst>
            </p:cNvPr>
            <p:cNvSpPr/>
            <p:nvPr/>
          </p:nvSpPr>
          <p:spPr>
            <a:xfrm>
              <a:off x="7939535" y="5190080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AAB3EED-7E16-4623-A419-21202E361D02}"/>
                </a:ext>
              </a:extLst>
            </p:cNvPr>
            <p:cNvSpPr/>
            <p:nvPr/>
          </p:nvSpPr>
          <p:spPr>
            <a:xfrm>
              <a:off x="7816474" y="5450665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9C2F58EF-55FF-4499-9A62-3D5112536C79}"/>
                </a:ext>
              </a:extLst>
            </p:cNvPr>
            <p:cNvSpPr/>
            <p:nvPr/>
          </p:nvSpPr>
          <p:spPr>
            <a:xfrm>
              <a:off x="8618977" y="3815459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D7678F0-5449-401B-B625-96EDEF41ADF6}"/>
                </a:ext>
              </a:extLst>
            </p:cNvPr>
            <p:cNvSpPr/>
            <p:nvPr/>
          </p:nvSpPr>
          <p:spPr>
            <a:xfrm>
              <a:off x="7251267" y="4366456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13F9180-C358-4F9A-BF91-2389B61EBBF1}"/>
                </a:ext>
              </a:extLst>
            </p:cNvPr>
            <p:cNvSpPr/>
            <p:nvPr/>
          </p:nvSpPr>
          <p:spPr>
            <a:xfrm>
              <a:off x="7438494" y="4723754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33F69C28-6AEB-449E-8A57-E36A2AAE3569}"/>
                </a:ext>
              </a:extLst>
            </p:cNvPr>
            <p:cNvSpPr/>
            <p:nvPr/>
          </p:nvSpPr>
          <p:spPr>
            <a:xfrm>
              <a:off x="7549748" y="4935722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BEFCF249-67B3-4381-824E-802AD3C65E2D}"/>
                </a:ext>
              </a:extLst>
            </p:cNvPr>
            <p:cNvSpPr/>
            <p:nvPr/>
          </p:nvSpPr>
          <p:spPr>
            <a:xfrm>
              <a:off x="7078300" y="4626470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8B300FAD-7C2E-4E8D-8496-42D4BF2E823C}"/>
                </a:ext>
              </a:extLst>
            </p:cNvPr>
            <p:cNvSpPr/>
            <p:nvPr/>
          </p:nvSpPr>
          <p:spPr>
            <a:xfrm>
              <a:off x="7201630" y="4903620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7F970E1D-6B83-406E-A34E-E8E4F1934AD1}"/>
                </a:ext>
              </a:extLst>
            </p:cNvPr>
            <p:cNvSpPr/>
            <p:nvPr/>
          </p:nvSpPr>
          <p:spPr>
            <a:xfrm>
              <a:off x="6913209" y="4902106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B87BA12D-EFB2-4B7B-945F-1A8B894160D6}"/>
                </a:ext>
              </a:extLst>
            </p:cNvPr>
            <p:cNvSpPr/>
            <p:nvPr/>
          </p:nvSpPr>
          <p:spPr>
            <a:xfrm>
              <a:off x="6751279" y="5181679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B16FFF5E-52CD-4B5A-AA9C-5E8C9390B505}"/>
                </a:ext>
              </a:extLst>
            </p:cNvPr>
            <p:cNvSpPr/>
            <p:nvPr/>
          </p:nvSpPr>
          <p:spPr>
            <a:xfrm>
              <a:off x="9349205" y="5043104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0B2F90D4-C741-457B-B727-94304CA0D676}"/>
                </a:ext>
              </a:extLst>
            </p:cNvPr>
            <p:cNvSpPr/>
            <p:nvPr/>
          </p:nvSpPr>
          <p:spPr>
            <a:xfrm>
              <a:off x="9713608" y="5048379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036B7456-1CD9-4D06-B552-EA74FC523150}"/>
                </a:ext>
              </a:extLst>
            </p:cNvPr>
            <p:cNvSpPr/>
            <p:nvPr/>
          </p:nvSpPr>
          <p:spPr>
            <a:xfrm>
              <a:off x="8938939" y="5305361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 dirty="0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9F3B7FAA-DF2A-46BD-B9E3-4F3788F67371}"/>
                </a:ext>
              </a:extLst>
            </p:cNvPr>
            <p:cNvSpPr/>
            <p:nvPr/>
          </p:nvSpPr>
          <p:spPr>
            <a:xfrm>
              <a:off x="8349079" y="4410324"/>
              <a:ext cx="138575" cy="138575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</p:grpSp>
    </p:spTree>
    <p:extLst>
      <p:ext uri="{BB962C8B-B14F-4D97-AF65-F5344CB8AC3E}">
        <p14:creationId xmlns:p14="http://schemas.microsoft.com/office/powerpoint/2010/main" val="3900599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5648D-C9F9-4A2A-89A0-280794693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sets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F8EE0-4F75-49C0-B69B-FD9ED89DC1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Subset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such that no optimal vertex cover fully contains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/>
              </a:p>
              <a:p>
                <a:r>
                  <a:rPr lang="en-US" dirty="0">
                    <a:solidFill>
                      <a:schemeClr val="accent1"/>
                    </a:solidFill>
                  </a:rPr>
                  <a:t>Minimal Blocking Set </a:t>
                </a: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is inclusion-wise minimal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size of largest minimal blocking set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for a graph class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(possible infinite)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F8EE0-4F75-49C0-B69B-FD9ED89DC1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F7A8F626-5208-4C1C-96C8-3907A9BD14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9262984"/>
                  </p:ext>
                </p:extLst>
              </p:nvPr>
            </p:nvGraphicFramePr>
            <p:xfrm>
              <a:off x="448258" y="4545751"/>
              <a:ext cx="4835332" cy="17025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17666">
                      <a:extLst>
                        <a:ext uri="{9D8B030D-6E8A-4147-A177-3AD203B41FA5}">
                          <a16:colId xmlns:a16="http://schemas.microsoft.com/office/drawing/2014/main" val="1223205530"/>
                        </a:ext>
                      </a:extLst>
                    </a:gridCol>
                    <a:gridCol w="2417666">
                      <a:extLst>
                        <a:ext uri="{9D8B030D-6E8A-4147-A177-3AD203B41FA5}">
                          <a16:colId xmlns:a16="http://schemas.microsoft.com/office/drawing/2014/main" val="3143876040"/>
                        </a:ext>
                      </a:extLst>
                    </a:gridCol>
                  </a:tblGrid>
                  <a:tr h="53974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7148488"/>
                      </a:ext>
                    </a:extLst>
                  </a:tr>
                  <a:tr h="38760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Path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23999110"/>
                      </a:ext>
                    </a:extLst>
                  </a:tr>
                  <a:tr h="38760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Size-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oMath>
                          </a14:m>
                          <a:r>
                            <a:rPr lang="en-US" dirty="0"/>
                            <a:t> cliques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69679160"/>
                      </a:ext>
                    </a:extLst>
                  </a:tr>
                  <a:tr h="38760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Treedepth-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oMath>
                          </a14:m>
                          <a:r>
                            <a:rPr lang="en-US" dirty="0"/>
                            <a:t> graphs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N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880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F7A8F626-5208-4C1C-96C8-3907A9BD14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9262984"/>
                  </p:ext>
                </p:extLst>
              </p:nvPr>
            </p:nvGraphicFramePr>
            <p:xfrm>
              <a:off x="448258" y="4545751"/>
              <a:ext cx="4835332" cy="17025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17666">
                      <a:extLst>
                        <a:ext uri="{9D8B030D-6E8A-4147-A177-3AD203B41FA5}">
                          <a16:colId xmlns:a16="http://schemas.microsoft.com/office/drawing/2014/main" val="1223205530"/>
                        </a:ext>
                      </a:extLst>
                    </a:gridCol>
                    <a:gridCol w="2417666">
                      <a:extLst>
                        <a:ext uri="{9D8B030D-6E8A-4147-A177-3AD203B41FA5}">
                          <a16:colId xmlns:a16="http://schemas.microsoft.com/office/drawing/2014/main" val="3143876040"/>
                        </a:ext>
                      </a:extLst>
                    </a:gridCol>
                  </a:tblGrid>
                  <a:tr h="539743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252" t="-1124" r="-101008" b="-228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100252" t="-1124" r="-1008" b="-2280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7148488"/>
                      </a:ext>
                    </a:extLst>
                  </a:tr>
                  <a:tr h="38760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Path</a:t>
                          </a:r>
                          <a:endParaRPr lang="en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100252" t="-140625" r="-1008" b="-2171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3999110"/>
                      </a:ext>
                    </a:extLst>
                  </a:tr>
                  <a:tr h="387603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252" t="-244444" r="-101008" b="-1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100252" t="-244444" r="-1008" b="-1206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69679160"/>
                      </a:ext>
                    </a:extLst>
                  </a:tr>
                  <a:tr h="387603"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252" t="-339063" r="-101008" b="-1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L"/>
                        </a:p>
                      </a:txBody>
                      <a:tcPr>
                        <a:blipFill>
                          <a:blip r:embed="rId3"/>
                          <a:stretch>
                            <a:fillRect l="-100252" t="-339063" r="-1008" b="-187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88051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820197-3972-4D2F-84DF-85CB17C0507A}"/>
              </a:ext>
            </a:extLst>
          </p:cNvPr>
          <p:cNvCxnSpPr>
            <a:cxnSpLocks/>
          </p:cNvCxnSpPr>
          <p:nvPr/>
        </p:nvCxnSpPr>
        <p:spPr>
          <a:xfrm flipV="1">
            <a:off x="6816080" y="4149080"/>
            <a:ext cx="720080" cy="1178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8FEB98D-503B-4B5C-909D-0A0F7A5CBBD3}"/>
              </a:ext>
            </a:extLst>
          </p:cNvPr>
          <p:cNvCxnSpPr>
            <a:cxnSpLocks/>
          </p:cNvCxnSpPr>
          <p:nvPr/>
        </p:nvCxnSpPr>
        <p:spPr>
          <a:xfrm flipH="1" flipV="1">
            <a:off x="7536160" y="4149080"/>
            <a:ext cx="720080" cy="1178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B8DA5D-E1D0-46E9-B264-45A12CA5B34D}"/>
              </a:ext>
            </a:extLst>
          </p:cNvPr>
          <p:cNvCxnSpPr>
            <a:cxnSpLocks/>
          </p:cNvCxnSpPr>
          <p:nvPr/>
        </p:nvCxnSpPr>
        <p:spPr>
          <a:xfrm flipV="1">
            <a:off x="8256240" y="4149080"/>
            <a:ext cx="720080" cy="1178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171A76E-134B-4908-8C2F-D743A5C0D22F}"/>
              </a:ext>
            </a:extLst>
          </p:cNvPr>
          <p:cNvCxnSpPr>
            <a:cxnSpLocks/>
          </p:cNvCxnSpPr>
          <p:nvPr/>
        </p:nvCxnSpPr>
        <p:spPr>
          <a:xfrm flipH="1" flipV="1">
            <a:off x="8976320" y="4149080"/>
            <a:ext cx="720080" cy="11787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2941C7D-79E2-44CE-B741-12BCBF9458BD}"/>
              </a:ext>
            </a:extLst>
          </p:cNvPr>
          <p:cNvCxnSpPr>
            <a:cxnSpLocks/>
          </p:cNvCxnSpPr>
          <p:nvPr/>
        </p:nvCxnSpPr>
        <p:spPr>
          <a:xfrm flipH="1">
            <a:off x="7536160" y="4149080"/>
            <a:ext cx="1440160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0B89BA-B402-42E3-8E4D-5D47C618986F}"/>
              </a:ext>
            </a:extLst>
          </p:cNvPr>
          <p:cNvCxnSpPr>
            <a:cxnSpLocks/>
          </p:cNvCxnSpPr>
          <p:nvPr/>
        </p:nvCxnSpPr>
        <p:spPr>
          <a:xfrm flipH="1">
            <a:off x="6816080" y="5327780"/>
            <a:ext cx="1440160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197A80E-E390-4610-BE5E-FBE424F3C585}"/>
              </a:ext>
            </a:extLst>
          </p:cNvPr>
          <p:cNvCxnSpPr>
            <a:cxnSpLocks/>
          </p:cNvCxnSpPr>
          <p:nvPr/>
        </p:nvCxnSpPr>
        <p:spPr>
          <a:xfrm flipH="1">
            <a:off x="8256240" y="5327779"/>
            <a:ext cx="1440160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24212DCD-63BC-4426-8E06-286DE53AA3BB}"/>
              </a:ext>
            </a:extLst>
          </p:cNvPr>
          <p:cNvSpPr/>
          <p:nvPr/>
        </p:nvSpPr>
        <p:spPr>
          <a:xfrm>
            <a:off x="7428148" y="4041067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392561E-E3E2-47EE-ABED-24271C275BF8}"/>
              </a:ext>
            </a:extLst>
          </p:cNvPr>
          <p:cNvSpPr/>
          <p:nvPr/>
        </p:nvSpPr>
        <p:spPr>
          <a:xfrm>
            <a:off x="6708068" y="5219767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AC228-4E1F-496A-87D8-0AAC573994BB}"/>
              </a:ext>
            </a:extLst>
          </p:cNvPr>
          <p:cNvSpPr/>
          <p:nvPr/>
        </p:nvSpPr>
        <p:spPr>
          <a:xfrm>
            <a:off x="8148228" y="5219767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6AA92B4-BF47-4D87-A755-388A7C0DB050}"/>
              </a:ext>
            </a:extLst>
          </p:cNvPr>
          <p:cNvSpPr/>
          <p:nvPr/>
        </p:nvSpPr>
        <p:spPr>
          <a:xfrm>
            <a:off x="8868308" y="4041067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04F0D03-829D-41FB-831F-753736563E2B}"/>
              </a:ext>
            </a:extLst>
          </p:cNvPr>
          <p:cNvSpPr/>
          <p:nvPr/>
        </p:nvSpPr>
        <p:spPr>
          <a:xfrm>
            <a:off x="9588388" y="5219767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B038427-1EBB-413C-8959-C60B97A8178C}"/>
              </a:ext>
            </a:extLst>
          </p:cNvPr>
          <p:cNvSpPr/>
          <p:nvPr/>
        </p:nvSpPr>
        <p:spPr>
          <a:xfrm>
            <a:off x="6708068" y="5219767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CF8B94E-A04E-4DA7-AA05-9DCB0C6D63FF}"/>
              </a:ext>
            </a:extLst>
          </p:cNvPr>
          <p:cNvSpPr/>
          <p:nvPr/>
        </p:nvSpPr>
        <p:spPr>
          <a:xfrm>
            <a:off x="9588388" y="5219767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FC5C0BE-03C6-4B34-AA0B-C16F6FB9A391}"/>
              </a:ext>
            </a:extLst>
          </p:cNvPr>
          <p:cNvSpPr/>
          <p:nvPr/>
        </p:nvSpPr>
        <p:spPr>
          <a:xfrm>
            <a:off x="6706852" y="5219767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ABEFA09-0C2B-4C37-BD20-0117DC7A7851}"/>
              </a:ext>
            </a:extLst>
          </p:cNvPr>
          <p:cNvSpPr/>
          <p:nvPr/>
        </p:nvSpPr>
        <p:spPr>
          <a:xfrm>
            <a:off x="8148228" y="5219767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622115C-5680-42C3-8058-D285B3406A2F}"/>
              </a:ext>
            </a:extLst>
          </p:cNvPr>
          <p:cNvSpPr/>
          <p:nvPr/>
        </p:nvSpPr>
        <p:spPr>
          <a:xfrm>
            <a:off x="9588388" y="5219767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EF7394E-42E7-411E-A6A1-BE701EC9B2CD}"/>
              </a:ext>
            </a:extLst>
          </p:cNvPr>
          <p:cNvSpPr/>
          <p:nvPr/>
        </p:nvSpPr>
        <p:spPr>
          <a:xfrm>
            <a:off x="7428148" y="4041066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B8F3E-901C-4165-A4DE-E86315EDD16C}"/>
              </a:ext>
            </a:extLst>
          </p:cNvPr>
          <p:cNvSpPr/>
          <p:nvPr/>
        </p:nvSpPr>
        <p:spPr>
          <a:xfrm>
            <a:off x="8148228" y="5219767"/>
            <a:ext cx="216024" cy="2160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>
              <a:solidFill>
                <a:schemeClr val="accent6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864B02A-8D60-4CFB-A100-8BAC89AA794B}"/>
              </a:ext>
            </a:extLst>
          </p:cNvPr>
          <p:cNvSpPr/>
          <p:nvPr/>
        </p:nvSpPr>
        <p:spPr>
          <a:xfrm>
            <a:off x="9588388" y="5219767"/>
            <a:ext cx="216024" cy="2160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67D58F0-CB42-4E7D-BA51-3369FC5D9E2D}"/>
              </a:ext>
            </a:extLst>
          </p:cNvPr>
          <p:cNvSpPr/>
          <p:nvPr/>
        </p:nvSpPr>
        <p:spPr>
          <a:xfrm>
            <a:off x="7428148" y="4041066"/>
            <a:ext cx="216024" cy="2160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67B9242-5200-4049-AE09-EF96EEF4968B}"/>
                  </a:ext>
                </a:extLst>
              </p:cNvPr>
              <p:cNvSpPr txBox="1"/>
              <p:nvPr/>
            </p:nvSpPr>
            <p:spPr>
              <a:xfrm>
                <a:off x="9876990" y="5219767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N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67B9242-5200-4049-AE09-EF96EEF49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990" y="5219767"/>
                <a:ext cx="39606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D185EE0-AEA2-4270-A743-2C422FD6BA9E}"/>
              </a:ext>
            </a:extLst>
          </p:cNvPr>
          <p:cNvCxnSpPr>
            <a:cxnSpLocks/>
            <a:stCxn id="39" idx="6"/>
          </p:cNvCxnSpPr>
          <p:nvPr/>
        </p:nvCxnSpPr>
        <p:spPr>
          <a:xfrm flipH="1">
            <a:off x="6486065" y="4833783"/>
            <a:ext cx="210019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3923336D-F0EC-444C-849E-D6C93D83FC35}"/>
              </a:ext>
            </a:extLst>
          </p:cNvPr>
          <p:cNvSpPr/>
          <p:nvPr/>
        </p:nvSpPr>
        <p:spPr>
          <a:xfrm>
            <a:off x="6378053" y="4725771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BCFE63E-FEA4-486D-9AF2-699B7B2823F8}"/>
              </a:ext>
            </a:extLst>
          </p:cNvPr>
          <p:cNvSpPr/>
          <p:nvPr/>
        </p:nvSpPr>
        <p:spPr>
          <a:xfrm>
            <a:off x="7062129" y="4725771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7C4FF0C-B827-4009-AD16-DDD18131AFCD}"/>
              </a:ext>
            </a:extLst>
          </p:cNvPr>
          <p:cNvSpPr/>
          <p:nvPr/>
        </p:nvSpPr>
        <p:spPr>
          <a:xfrm>
            <a:off x="7710201" y="4725771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612B20C-D402-459B-91AA-5DA14A93ACD1}"/>
              </a:ext>
            </a:extLst>
          </p:cNvPr>
          <p:cNvSpPr/>
          <p:nvPr/>
        </p:nvSpPr>
        <p:spPr>
          <a:xfrm>
            <a:off x="8370231" y="4725771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23AE80F-18C3-477B-BD2D-842576ABB0BC}"/>
              </a:ext>
            </a:extLst>
          </p:cNvPr>
          <p:cNvSpPr/>
          <p:nvPr/>
        </p:nvSpPr>
        <p:spPr>
          <a:xfrm>
            <a:off x="10086465" y="4725771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822D208-D0EF-41DC-BD1F-2D5161D0307E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9186365" y="4833783"/>
            <a:ext cx="9001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C448A961-FB99-49A3-A7DC-45D88FE83FAC}"/>
              </a:ext>
            </a:extLst>
          </p:cNvPr>
          <p:cNvSpPr/>
          <p:nvPr/>
        </p:nvSpPr>
        <p:spPr>
          <a:xfrm>
            <a:off x="9375942" y="4725771"/>
            <a:ext cx="216024" cy="21602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24FE86-F03D-4735-AD10-05583892E29D}"/>
              </a:ext>
            </a:extLst>
          </p:cNvPr>
          <p:cNvCxnSpPr>
            <a:cxnSpLocks/>
            <a:endCxn id="39" idx="6"/>
          </p:cNvCxnSpPr>
          <p:nvPr/>
        </p:nvCxnSpPr>
        <p:spPr>
          <a:xfrm flipH="1">
            <a:off x="8586255" y="4833783"/>
            <a:ext cx="600110" cy="0"/>
          </a:xfrm>
          <a:prstGeom prst="line">
            <a:avLst/>
          </a:prstGeom>
          <a:ln w="190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C34F77F6-8841-4792-9083-71FEF1E36E57}"/>
              </a:ext>
            </a:extLst>
          </p:cNvPr>
          <p:cNvSpPr/>
          <p:nvPr/>
        </p:nvSpPr>
        <p:spPr>
          <a:xfrm>
            <a:off x="7062129" y="4725771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E02A9BD-BE03-410F-B348-03CFAED11CF6}"/>
              </a:ext>
            </a:extLst>
          </p:cNvPr>
          <p:cNvSpPr/>
          <p:nvPr/>
        </p:nvSpPr>
        <p:spPr>
          <a:xfrm>
            <a:off x="8370231" y="4725771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AEEB47D-2377-49C7-889C-BF1B7FBE1788}"/>
              </a:ext>
            </a:extLst>
          </p:cNvPr>
          <p:cNvSpPr/>
          <p:nvPr/>
        </p:nvSpPr>
        <p:spPr>
          <a:xfrm>
            <a:off x="10086465" y="4725771"/>
            <a:ext cx="216024" cy="2160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5D9798C-93FF-4413-B8D2-A9999606232D}"/>
              </a:ext>
            </a:extLst>
          </p:cNvPr>
          <p:cNvSpPr/>
          <p:nvPr/>
        </p:nvSpPr>
        <p:spPr>
          <a:xfrm>
            <a:off x="6378053" y="4725771"/>
            <a:ext cx="216024" cy="2160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86C3A96-43C4-4C14-BB41-A20C18DC63E2}"/>
              </a:ext>
            </a:extLst>
          </p:cNvPr>
          <p:cNvSpPr/>
          <p:nvPr/>
        </p:nvSpPr>
        <p:spPr>
          <a:xfrm>
            <a:off x="7710201" y="4725771"/>
            <a:ext cx="216024" cy="2160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2A9506F-A2CC-48B4-B165-B3F5847CD639}"/>
              </a:ext>
            </a:extLst>
          </p:cNvPr>
          <p:cNvSpPr/>
          <p:nvPr/>
        </p:nvSpPr>
        <p:spPr>
          <a:xfrm>
            <a:off x="9375942" y="4725771"/>
            <a:ext cx="216024" cy="2160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8DB63F6-9870-46D4-8503-59B847583775}"/>
              </a:ext>
            </a:extLst>
          </p:cNvPr>
          <p:cNvSpPr/>
          <p:nvPr/>
        </p:nvSpPr>
        <p:spPr>
          <a:xfrm>
            <a:off x="6380848" y="4725771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318FAB3E-7D2D-49C1-9DEC-61E805D831F7}"/>
              </a:ext>
            </a:extLst>
          </p:cNvPr>
          <p:cNvSpPr/>
          <p:nvPr/>
        </p:nvSpPr>
        <p:spPr>
          <a:xfrm>
            <a:off x="8368734" y="4725771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CB85774-DFD2-4641-A8E1-5A5A3E5F45C6}"/>
                  </a:ext>
                </a:extLst>
              </p:cNvPr>
              <p:cNvSpPr txBox="1"/>
              <p:nvPr/>
            </p:nvSpPr>
            <p:spPr>
              <a:xfrm>
                <a:off x="7338125" y="4941795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N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CB85774-DFD2-4641-A8E1-5A5A3E5F4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125" y="4941795"/>
                <a:ext cx="3960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0780C46-3CAE-491A-B157-511FA082F406}"/>
                  </a:ext>
                </a:extLst>
              </p:cNvPr>
              <p:cNvSpPr txBox="1"/>
              <p:nvPr/>
            </p:nvSpPr>
            <p:spPr>
              <a:xfrm>
                <a:off x="7346189" y="5613851"/>
                <a:ext cx="2000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 for paths</a:t>
                </a:r>
                <a:endParaRPr lang="en-NL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0780C46-3CAE-491A-B157-511FA082F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189" y="5613851"/>
                <a:ext cx="2000612" cy="369332"/>
              </a:xfrm>
              <a:prstGeom prst="rect">
                <a:avLst/>
              </a:prstGeom>
              <a:blipFill>
                <a:blip r:embed="rId6"/>
                <a:stretch>
                  <a:fillRect l="-915" t="-10000" r="-2439" b="-2666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DDFA96C-10C6-4D32-9A6B-6961E112D6EB}"/>
              </a:ext>
            </a:extLst>
          </p:cNvPr>
          <p:cNvCxnSpPr>
            <a:cxnSpLocks/>
          </p:cNvCxnSpPr>
          <p:nvPr/>
        </p:nvCxnSpPr>
        <p:spPr>
          <a:xfrm flipH="1">
            <a:off x="6590106" y="4365731"/>
            <a:ext cx="648072" cy="108012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BE4C4A3-67B0-4C21-A89B-711AC39DC685}"/>
              </a:ext>
            </a:extLst>
          </p:cNvPr>
          <p:cNvCxnSpPr>
            <a:cxnSpLocks/>
          </p:cNvCxnSpPr>
          <p:nvPr/>
        </p:nvCxnSpPr>
        <p:spPr>
          <a:xfrm>
            <a:off x="7238178" y="4365731"/>
            <a:ext cx="216024" cy="72008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11236C5-9A27-45A2-A1D0-3090A53F56EC}"/>
              </a:ext>
            </a:extLst>
          </p:cNvPr>
          <p:cNvCxnSpPr>
            <a:cxnSpLocks/>
          </p:cNvCxnSpPr>
          <p:nvPr/>
        </p:nvCxnSpPr>
        <p:spPr>
          <a:xfrm flipH="1">
            <a:off x="6374082" y="4365731"/>
            <a:ext cx="864096" cy="14401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77F6719-D2CC-4DE9-8768-4B3CD54DEC90}"/>
              </a:ext>
            </a:extLst>
          </p:cNvPr>
          <p:cNvCxnSpPr>
            <a:cxnSpLocks/>
          </p:cNvCxnSpPr>
          <p:nvPr/>
        </p:nvCxnSpPr>
        <p:spPr>
          <a:xfrm flipH="1">
            <a:off x="7238178" y="4005691"/>
            <a:ext cx="360040" cy="3600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BB8152B-0582-4C89-BDA8-7D25B8C968A2}"/>
              </a:ext>
            </a:extLst>
          </p:cNvPr>
          <p:cNvCxnSpPr>
            <a:cxnSpLocks/>
          </p:cNvCxnSpPr>
          <p:nvPr/>
        </p:nvCxnSpPr>
        <p:spPr>
          <a:xfrm flipH="1">
            <a:off x="6590106" y="5085811"/>
            <a:ext cx="864096" cy="3745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61914FE-28ED-4B0B-8A4F-2C7399B43F3B}"/>
              </a:ext>
            </a:extLst>
          </p:cNvPr>
          <p:cNvCxnSpPr>
            <a:cxnSpLocks/>
          </p:cNvCxnSpPr>
          <p:nvPr/>
        </p:nvCxnSpPr>
        <p:spPr>
          <a:xfrm flipH="1">
            <a:off x="7454202" y="4005691"/>
            <a:ext cx="144017" cy="108012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B15DC61-E02F-4252-8162-A400A9D36874}"/>
              </a:ext>
            </a:extLst>
          </p:cNvPr>
          <p:cNvCxnSpPr>
            <a:cxnSpLocks/>
          </p:cNvCxnSpPr>
          <p:nvPr/>
        </p:nvCxnSpPr>
        <p:spPr>
          <a:xfrm>
            <a:off x="6374082" y="4502851"/>
            <a:ext cx="216024" cy="93955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78EA60F-BD76-45C9-B25D-E37823A73B88}"/>
              </a:ext>
            </a:extLst>
          </p:cNvPr>
          <p:cNvCxnSpPr>
            <a:cxnSpLocks/>
          </p:cNvCxnSpPr>
          <p:nvPr/>
        </p:nvCxnSpPr>
        <p:spPr>
          <a:xfrm flipH="1">
            <a:off x="6374082" y="4005691"/>
            <a:ext cx="1224136" cy="50405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958EE75-3852-4838-AB77-A9B814BC855F}"/>
              </a:ext>
            </a:extLst>
          </p:cNvPr>
          <p:cNvCxnSpPr>
            <a:cxnSpLocks/>
          </p:cNvCxnSpPr>
          <p:nvPr/>
        </p:nvCxnSpPr>
        <p:spPr>
          <a:xfrm flipH="1">
            <a:off x="6590106" y="4005691"/>
            <a:ext cx="1008114" cy="145471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6D88E928-A539-47D0-B2C1-1A675B895412}"/>
              </a:ext>
            </a:extLst>
          </p:cNvPr>
          <p:cNvSpPr/>
          <p:nvPr/>
        </p:nvSpPr>
        <p:spPr>
          <a:xfrm>
            <a:off x="7461781" y="3897678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BEB42A8-0FA5-4F39-B71D-7E110518BB83}"/>
              </a:ext>
            </a:extLst>
          </p:cNvPr>
          <p:cNvSpPr/>
          <p:nvPr/>
        </p:nvSpPr>
        <p:spPr>
          <a:xfrm>
            <a:off x="7346189" y="4941795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25F2A89-1E21-4820-8035-604AE00AACB7}"/>
              </a:ext>
            </a:extLst>
          </p:cNvPr>
          <p:cNvSpPr/>
          <p:nvPr/>
        </p:nvSpPr>
        <p:spPr>
          <a:xfrm>
            <a:off x="7130165" y="4257719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1DE11A08-BA91-4D35-B283-F307443D4B59}"/>
              </a:ext>
            </a:extLst>
          </p:cNvPr>
          <p:cNvSpPr/>
          <p:nvPr/>
        </p:nvSpPr>
        <p:spPr>
          <a:xfrm>
            <a:off x="6266029" y="4403459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4F57DCF-1DE1-4FAA-A88D-4060B3709D29}"/>
              </a:ext>
            </a:extLst>
          </p:cNvPr>
          <p:cNvSpPr/>
          <p:nvPr/>
        </p:nvSpPr>
        <p:spPr>
          <a:xfrm>
            <a:off x="6502152" y="5334392"/>
            <a:ext cx="216024" cy="21602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5C2309D3-A116-4BBD-ABA6-D23663FE98FA}"/>
                  </a:ext>
                </a:extLst>
              </p:cNvPr>
              <p:cNvSpPr txBox="1"/>
              <p:nvPr/>
            </p:nvSpPr>
            <p:spPr>
              <a:xfrm>
                <a:off x="7079936" y="526846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NL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5C2309D3-A116-4BBD-ABA6-D23663FE98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936" y="5268461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577B2079-7E2E-458F-81D2-28087AB25BFC}"/>
                  </a:ext>
                </a:extLst>
              </p:cNvPr>
              <p:cNvSpPr txBox="1"/>
              <p:nvPr/>
            </p:nvSpPr>
            <p:spPr>
              <a:xfrm>
                <a:off x="8030266" y="4619483"/>
                <a:ext cx="21462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for cliques</a:t>
                </a:r>
                <a:endParaRPr lang="en-NL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577B2079-7E2E-458F-81D2-28087AB25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0266" y="4619483"/>
                <a:ext cx="2146293" cy="369332"/>
              </a:xfrm>
              <a:prstGeom prst="rect">
                <a:avLst/>
              </a:prstGeom>
              <a:blipFill>
                <a:blip r:embed="rId8"/>
                <a:stretch>
                  <a:fillRect l="-852" t="-10000" r="-2273" b="-2666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19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/>
      <p:bldP spid="34" grpId="1"/>
      <p:bldP spid="34" grpId="2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53" grpId="0"/>
      <p:bldP spid="53" grpId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2D013-2D71-4533-B164-D0B15437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results</a:t>
            </a:r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0CC05A-9A42-4B86-B157-0856036B7C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Kernelization upper and lower bounds based on blocking sets</a:t>
                </a:r>
              </a:p>
              <a:p>
                <a:r>
                  <a:rPr lang="en-US" dirty="0"/>
                  <a:t>No kernel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 unless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𝑐𝑜𝑁𝑃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𝑝𝑜𝑙𝑦</m:t>
                    </m:r>
                  </m:oMath>
                </a14:m>
                <a:r>
                  <a:rPr lang="en-US" dirty="0"/>
                  <a:t>,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rgbClr val="C00000"/>
                    </a:solidFill>
                  </a:rPr>
                  <a:t>robust</a:t>
                </a:r>
              </a:p>
              <a:p>
                <a:r>
                  <a:rPr lang="en-US" dirty="0"/>
                  <a:t>Efficiently reduce the number of connected components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d>
                          </m:sup>
                        </m:sSup>
                      </m:e>
                    </m:d>
                  </m:oMath>
                </a14:m>
                <a:endParaRPr lang="en-US" b="0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Blocking sets versus elimination distance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hereditary and robust, 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has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, then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  <m:d>
                          <m:dPr>
                            <m:ctrlPr>
                              <a:rPr lang="en-GB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sSup>
                      <m:sSup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p>
                    </m:sSup>
                    <m:r>
                      <a:rPr lang="en-GB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Tight upper and lower bound</a:t>
                </a:r>
                <a:endParaRPr lang="en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0CC05A-9A42-4B86-B157-0856036B7C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83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92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A9FE1-78CF-4146-A0CF-7D3816BC0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Kernelization</a:t>
            </a:r>
            <a:endParaRPr lang="en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2D9A0-EAB0-4DB9-B376-66A3F71EC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2530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12617</TotalTime>
  <Words>1434</Words>
  <Application>Microsoft Office PowerPoint</Application>
  <PresentationFormat>Widescreen</PresentationFormat>
  <Paragraphs>269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Elimination Distances, Blocking Sets, and Kernels for Vertex Cover</vt:lpstr>
      <vt:lpstr>Vertex Cover Kernelization</vt:lpstr>
      <vt:lpstr>Results for Vertex Cover kernelization</vt:lpstr>
      <vt:lpstr>Results for Vertex Cover kernelization</vt:lpstr>
      <vt:lpstr>Results for Vertex Cover kernelization</vt:lpstr>
      <vt:lpstr>Elimination Distance</vt:lpstr>
      <vt:lpstr>Blocking sets</vt:lpstr>
      <vt:lpstr>Our results</vt:lpstr>
      <vt:lpstr>Kernelization</vt:lpstr>
      <vt:lpstr>Consequences</vt:lpstr>
      <vt:lpstr>Consequences </vt:lpstr>
      <vt:lpstr>Reducing the number of components in G-X</vt:lpstr>
      <vt:lpstr>Reducing the number of components in G-X</vt:lpstr>
      <vt:lpstr>Reducing the number of components in G-X</vt:lpstr>
      <vt:lpstr>Reducing the number of components in G-X</vt:lpstr>
      <vt:lpstr>Blocking sets</vt:lpstr>
      <vt:lpstr>Lower bound</vt:lpstr>
      <vt:lpstr>Upper bound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Astrid Pieterse</dc:creator>
  <cp:lastModifiedBy>Astrid Pieterse</cp:lastModifiedBy>
  <cp:revision>117</cp:revision>
  <dcterms:created xsi:type="dcterms:W3CDTF">2020-02-27T14:28:47Z</dcterms:created>
  <dcterms:modified xsi:type="dcterms:W3CDTF">2020-03-16T09:15:15Z</dcterms:modified>
</cp:coreProperties>
</file>